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Lst>
  <p:sldSz cx="12192000" cy="6858000"/>
  <p:notesSz cx="6858000" cy="1857375"/>
  <p:embeddedFontLst>
    <p:embeddedFont>
      <p:font typeface="IBM Plex Mono SemiBold" panose="020B0709050203000203" pitchFamily="49"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ghFeZneHM2Xh9/RHiQfw/jGNEQ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775fc4d72f_0_6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g3775fc4d72f_0_6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7789513f21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37789513f21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7789513f21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37789513f2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75fc4d72f_0_6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3775fc4d72f_0_6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59"/>
          <p:cNvSpPr>
            <a:spLocks noGrp="1"/>
          </p:cNvSpPr>
          <p:nvPr>
            <p:ph type="pic" idx="2"/>
          </p:nvPr>
        </p:nvSpPr>
        <p:spPr>
          <a:xfrm>
            <a:off x="5183188" y="987425"/>
            <a:ext cx="6172200" cy="4873625"/>
          </a:xfrm>
          <a:prstGeom prst="rect">
            <a:avLst/>
          </a:prstGeom>
          <a:noFill/>
          <a:ln>
            <a:noFill/>
          </a:ln>
        </p:spPr>
      </p:sp>
      <p:sp>
        <p:nvSpPr>
          <p:cNvPr id="66" name="Google Shape;66;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6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8" name="Google Shape;78;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6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5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 name="Google Shape;27;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 name="Google Shape;40;p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5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 name="Google Shape;49;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MagicMagic99/Webscraping-Michal/blob/main/jupyter-labs-webscraping-Michal.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MagicMagic99/Data-wrangling-Michal/blob/main/labs-jupyter-spacex-Data%20wrangling-Michal.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gicMagic99/edadataviz-Michal/blob/main/edadataviz-Micha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MagicMagic99/eda-sql-coursera_sqllite-Michal/blob/main/jupyter-labs-eda-sql-coursera_sqllite-Michal%20(1).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MagicMagic99/folium_lab_launch_site_location-Michal/blob/main/lab_jupyter_launch_site_location-Michal.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MagicMagic99/spacex-dash-Michal/blob/main/spacex-dash-app%20(1).p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pi.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MagicMagic99/DataCollectionAPI-Michal/blob/main/jupyter-labs-spacex-data-collection-api-Michal%20(1).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Arial"/>
                <a:ea typeface="Arial"/>
                <a:cs typeface="Arial"/>
                <a:sym typeface="Arial"/>
              </a:rPr>
              <a:t>Michal Precikowski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2"/>
                </a:solidFill>
                <a:latin typeface="Arial"/>
                <a:ea typeface="Arial"/>
                <a:cs typeface="Arial"/>
                <a:sym typeface="Arial"/>
              </a:rPr>
              <a:t>08/19/2025</a:t>
            </a:r>
            <a:endParaRPr sz="1400" b="0" i="0" u="none" strike="noStrike" cap="none">
              <a:solidFill>
                <a:srgbClr val="000000"/>
              </a:solidFill>
              <a:latin typeface="Arial"/>
              <a:ea typeface="Arial"/>
              <a:cs typeface="Arial"/>
              <a:sym typeface="Arial"/>
            </a:endParaRPr>
          </a:p>
        </p:txBody>
      </p:sp>
      <p:pic>
        <p:nvPicPr>
          <p:cNvPr id="87" name="Google Shape;87;p1"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10</a:t>
            </a:fld>
            <a:endParaRPr/>
          </a:p>
        </p:txBody>
      </p:sp>
      <p:sp>
        <p:nvSpPr>
          <p:cNvPr id="158" name="Google Shape;158;p9"/>
          <p:cNvSpPr txBox="1">
            <a:spLocks noGrp="1"/>
          </p:cNvSpPr>
          <p:nvPr>
            <p:ph type="body" idx="1"/>
          </p:nvPr>
        </p:nvSpPr>
        <p:spPr>
          <a:xfrm>
            <a:off x="922383" y="1792300"/>
            <a:ext cx="10061700" cy="38115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Falcon 9 historical launch data were collected by performing web scraping a Wikipedia page</a:t>
            </a:r>
            <a:br>
              <a:rPr lang="en-US" sz="2200" b="0" i="0" u="none" strike="noStrike" cap="none">
                <a:solidFill>
                  <a:srgbClr val="292929"/>
                </a:solidFill>
                <a:latin typeface="Arial"/>
                <a:ea typeface="Arial"/>
                <a:cs typeface="Arial"/>
                <a:sym typeface="Arial"/>
              </a:rPr>
            </a:b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Data was extracted with BeautifulSoup library and converted into a Pandas data frame</a:t>
            </a:r>
            <a:br>
              <a:rPr lang="en-US" sz="2200" b="0" i="0" u="none" strike="noStrike" cap="none">
                <a:solidFill>
                  <a:srgbClr val="292929"/>
                </a:solidFill>
                <a:latin typeface="Arial"/>
                <a:ea typeface="Arial"/>
                <a:cs typeface="Arial"/>
                <a:sym typeface="Arial"/>
              </a:rPr>
            </a:b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Data was saved to a CSV file</a:t>
            </a:r>
            <a:endParaRPr sz="2200" b="0" i="0" u="none" strike="noStrike" cap="none">
              <a:solidFill>
                <a:srgbClr val="292929"/>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Completed notebook available at </a:t>
            </a:r>
            <a:r>
              <a:rPr lang="en-US" sz="2200" b="0" i="0" u="sng" strike="noStrike" cap="none">
                <a:solidFill>
                  <a:schemeClr val="hlink"/>
                </a:solidFill>
                <a:latin typeface="Arial"/>
                <a:ea typeface="Arial"/>
                <a:cs typeface="Arial"/>
                <a:sym typeface="Arial"/>
                <a:hlinkClick r:id="rId4"/>
              </a:rPr>
              <a:t>https://github.com/MagicMagic99/Webscraping-Michal/blob/main/jupyter-labs-webscraping-Michal.ipynb</a:t>
            </a:r>
            <a:endParaRPr sz="2200" b="0" i="0" u="none" strike="noStrike" cap="none">
              <a:solidFill>
                <a:srgbClr val="292929"/>
              </a:solidFill>
              <a:latin typeface="Arial"/>
              <a:ea typeface="Arial"/>
              <a:cs typeface="Arial"/>
              <a:sym typeface="Arial"/>
            </a:endParaRPr>
          </a:p>
        </p:txBody>
      </p:sp>
      <p:sp>
        <p:nvSpPr>
          <p:cNvPr id="159" name="Google Shape;159;p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0000"/>
              <a:buFont typeface="IBM Plex Mono SemiBold"/>
              <a:buNone/>
            </a:pPr>
            <a:endParaRPr sz="4000" b="0" i="0" u="none" strike="noStrike" cap="none">
              <a:solidFill>
                <a:srgbClr val="1C7DDB"/>
              </a:solidFill>
              <a:latin typeface="Arial"/>
              <a:ea typeface="Arial"/>
              <a:cs typeface="Arial"/>
              <a:sym typeface="Arial"/>
            </a:endParaRPr>
          </a:p>
        </p:txBody>
      </p:sp>
      <p:sp>
        <p:nvSpPr>
          <p:cNvPr id="160" name="Google Shape;160;p9"/>
          <p:cNvSpPr txBox="1"/>
          <p:nvPr/>
        </p:nvSpPr>
        <p:spPr>
          <a:xfrm>
            <a:off x="922411" y="6910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Data Collection - Scraping</a:t>
            </a:r>
            <a:endParaRPr sz="4000" b="0" i="0" u="none" strike="noStrike" cap="none">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g3775fc4d72f_0_670"/>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11</a:t>
            </a:fld>
            <a:endParaRPr/>
          </a:p>
        </p:txBody>
      </p:sp>
      <p:sp>
        <p:nvSpPr>
          <p:cNvPr id="166" name="Google Shape;166;g3775fc4d72f_0_670"/>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8108"/>
              <a:buFont typeface="IBM Plex Mono SemiBold"/>
              <a:buNone/>
            </a:pPr>
            <a:endParaRPr sz="4000" b="0" i="0" u="none" strike="noStrike" cap="none">
              <a:solidFill>
                <a:srgbClr val="1C7DDB"/>
              </a:solidFill>
              <a:latin typeface="Arial"/>
              <a:ea typeface="Arial"/>
              <a:cs typeface="Arial"/>
              <a:sym typeface="Arial"/>
            </a:endParaRPr>
          </a:p>
        </p:txBody>
      </p:sp>
      <p:sp>
        <p:nvSpPr>
          <p:cNvPr id="167" name="Google Shape;167;g3775fc4d72f_0_670"/>
          <p:cNvSpPr txBox="1"/>
          <p:nvPr/>
        </p:nvSpPr>
        <p:spPr>
          <a:xfrm>
            <a:off x="922411" y="6910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8108"/>
              <a:buFont typeface="Arial"/>
              <a:buNone/>
            </a:pPr>
            <a:r>
              <a:rPr lang="en-US" sz="4000" b="0" i="0" u="none" strike="noStrike" cap="none">
                <a:solidFill>
                  <a:srgbClr val="0B49CB"/>
                </a:solidFill>
                <a:latin typeface="Arial"/>
                <a:ea typeface="Arial"/>
                <a:cs typeface="Arial"/>
                <a:sym typeface="Arial"/>
              </a:rPr>
              <a:t>Data Collection - Scraping</a:t>
            </a:r>
            <a:endParaRPr sz="4000" b="0" i="0" u="none" strike="noStrike" cap="none">
              <a:solidFill>
                <a:srgbClr val="0B49CB"/>
              </a:solidFill>
              <a:latin typeface="IBM Plex Mono SemiBold"/>
              <a:ea typeface="IBM Plex Mono SemiBold"/>
              <a:cs typeface="IBM Plex Mono SemiBold"/>
              <a:sym typeface="IBM Plex Mono SemiBold"/>
            </a:endParaRPr>
          </a:p>
        </p:txBody>
      </p:sp>
      <p:grpSp>
        <p:nvGrpSpPr>
          <p:cNvPr id="168" name="Google Shape;168;g3775fc4d72f_0_670"/>
          <p:cNvGrpSpPr/>
          <p:nvPr/>
        </p:nvGrpSpPr>
        <p:grpSpPr>
          <a:xfrm>
            <a:off x="7509568" y="1586327"/>
            <a:ext cx="4407490" cy="4643951"/>
            <a:chOff x="5632317" y="1189775"/>
            <a:chExt cx="3305700" cy="3483050"/>
          </a:xfrm>
        </p:grpSpPr>
        <p:sp>
          <p:nvSpPr>
            <p:cNvPr id="169" name="Google Shape;169;g3775fc4d72f_0_670"/>
            <p:cNvSpPr/>
            <p:nvPr/>
          </p:nvSpPr>
          <p:spPr>
            <a:xfrm>
              <a:off x="5632317" y="1189775"/>
              <a:ext cx="3305700" cy="669000"/>
            </a:xfrm>
            <a:prstGeom prst="chevron">
              <a:avLst>
                <a:gd name="adj" fmla="val 50000"/>
              </a:avLst>
            </a:prstGeom>
            <a:solidFill>
              <a:srgbClr val="D8372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Step 3</a:t>
              </a:r>
              <a:endParaRPr sz="1900" b="0" i="0" u="none" strike="noStrike" cap="none">
                <a:solidFill>
                  <a:srgbClr val="FFFFFF"/>
                </a:solidFill>
                <a:latin typeface="Roboto"/>
                <a:ea typeface="Roboto"/>
                <a:cs typeface="Roboto"/>
                <a:sym typeface="Roboto"/>
              </a:endParaRPr>
            </a:p>
          </p:txBody>
        </p:sp>
        <p:sp>
          <p:nvSpPr>
            <p:cNvPr id="170" name="Google Shape;170;g3775fc4d72f_0_670"/>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Roboto"/>
                  <a:ea typeface="Roboto"/>
                  <a:cs typeface="Roboto"/>
                  <a:sym typeface="Roboto"/>
                </a:rPr>
                <a:t>Export data to a CSV file</a:t>
              </a:r>
              <a:endParaRPr sz="2400" b="0" i="0" u="none" strike="noStrike" cap="none">
                <a:solidFill>
                  <a:srgbClr val="000000"/>
                </a:solidFill>
                <a:latin typeface="Roboto"/>
                <a:ea typeface="Roboto"/>
                <a:cs typeface="Roboto"/>
                <a:sym typeface="Roboto"/>
              </a:endParaRPr>
            </a:p>
          </p:txBody>
        </p:sp>
      </p:grpSp>
      <p:grpSp>
        <p:nvGrpSpPr>
          <p:cNvPr id="171" name="Google Shape;171;g3775fc4d72f_0_670"/>
          <p:cNvGrpSpPr/>
          <p:nvPr/>
        </p:nvGrpSpPr>
        <p:grpSpPr>
          <a:xfrm>
            <a:off x="0" y="1586613"/>
            <a:ext cx="4729082" cy="4643665"/>
            <a:chOff x="0" y="1189989"/>
            <a:chExt cx="3546900" cy="3482836"/>
          </a:xfrm>
        </p:grpSpPr>
        <p:sp>
          <p:nvSpPr>
            <p:cNvPr id="172" name="Google Shape;172;g3775fc4d72f_0_670"/>
            <p:cNvSpPr/>
            <p:nvPr/>
          </p:nvSpPr>
          <p:spPr>
            <a:xfrm>
              <a:off x="0" y="1189989"/>
              <a:ext cx="3546900" cy="669000"/>
            </a:xfrm>
            <a:prstGeom prst="homePlate">
              <a:avLst>
                <a:gd name="adj" fmla="val 50000"/>
              </a:avLst>
            </a:prstGeom>
            <a:solidFill>
              <a:srgbClr val="801F1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Step 1</a:t>
              </a:r>
              <a:endParaRPr sz="1900" b="0" i="0" u="none" strike="noStrike" cap="none">
                <a:solidFill>
                  <a:srgbClr val="FFFFFF"/>
                </a:solidFill>
                <a:latin typeface="Roboto"/>
                <a:ea typeface="Roboto"/>
                <a:cs typeface="Roboto"/>
                <a:sym typeface="Roboto"/>
              </a:endParaRPr>
            </a:p>
          </p:txBody>
        </p:sp>
        <p:sp>
          <p:nvSpPr>
            <p:cNvPr id="173" name="Google Shape;173;g3775fc4d72f_0_670"/>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Roboto"/>
                  <a:ea typeface="Roboto"/>
                  <a:cs typeface="Roboto"/>
                  <a:sym typeface="Roboto"/>
                </a:rPr>
                <a:t>Collect data from a Wikipedia page</a:t>
              </a:r>
              <a:endParaRPr sz="2400" b="0" i="0" u="none" strike="noStrike" cap="none">
                <a:solidFill>
                  <a:srgbClr val="000000"/>
                </a:solidFill>
                <a:latin typeface="Roboto"/>
                <a:ea typeface="Roboto"/>
                <a:cs typeface="Roboto"/>
                <a:sym typeface="Roboto"/>
              </a:endParaRPr>
            </a:p>
          </p:txBody>
        </p:sp>
      </p:grpSp>
      <p:grpSp>
        <p:nvGrpSpPr>
          <p:cNvPr id="174" name="Google Shape;174;g3775fc4d72f_0_670"/>
          <p:cNvGrpSpPr/>
          <p:nvPr/>
        </p:nvGrpSpPr>
        <p:grpSpPr>
          <a:xfrm>
            <a:off x="3925507" y="1586327"/>
            <a:ext cx="4407490" cy="4643951"/>
            <a:chOff x="2944204" y="1189775"/>
            <a:chExt cx="3305700" cy="3483050"/>
          </a:xfrm>
        </p:grpSpPr>
        <p:sp>
          <p:nvSpPr>
            <p:cNvPr id="175" name="Google Shape;175;g3775fc4d72f_0_670"/>
            <p:cNvSpPr/>
            <p:nvPr/>
          </p:nvSpPr>
          <p:spPr>
            <a:xfrm>
              <a:off x="2944204" y="1189775"/>
              <a:ext cx="3305700" cy="669000"/>
            </a:xfrm>
            <a:prstGeom prst="chevron">
              <a:avLst>
                <a:gd name="adj" fmla="val 50000"/>
              </a:avLst>
            </a:prstGeom>
            <a:solidFill>
              <a:srgbClr val="B02B2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Step 2</a:t>
              </a:r>
              <a:endParaRPr sz="1900" b="0" i="0" u="none" strike="noStrike" cap="none">
                <a:solidFill>
                  <a:srgbClr val="FFFFFF"/>
                </a:solidFill>
                <a:latin typeface="Roboto"/>
                <a:ea typeface="Roboto"/>
                <a:cs typeface="Roboto"/>
                <a:sym typeface="Roboto"/>
              </a:endParaRPr>
            </a:p>
          </p:txBody>
        </p:sp>
        <p:sp>
          <p:nvSpPr>
            <p:cNvPr id="176" name="Google Shape;176;g3775fc4d72f_0_670"/>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000000"/>
                  </a:solidFill>
                  <a:latin typeface="Roboto"/>
                  <a:ea typeface="Roboto"/>
                  <a:cs typeface="Roboto"/>
                  <a:sym typeface="Roboto"/>
                </a:rPr>
                <a:t>Extract data using the BeautifulSoup library</a:t>
              </a:r>
              <a:endParaRPr sz="2400" b="0" i="0" u="none" strike="noStrike" cap="none">
                <a:solidFill>
                  <a:srgbClr val="000000"/>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1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12</a:t>
            </a:fld>
            <a:endParaRPr/>
          </a:p>
        </p:txBody>
      </p:sp>
      <p:sp>
        <p:nvSpPr>
          <p:cNvPr id="182" name="Google Shape;182;p10"/>
          <p:cNvSpPr txBox="1">
            <a:spLocks noGrp="1"/>
          </p:cNvSpPr>
          <p:nvPr>
            <p:ph type="body" idx="1"/>
          </p:nvPr>
        </p:nvSpPr>
        <p:spPr>
          <a:xfrm>
            <a:off x="770011" y="1825625"/>
            <a:ext cx="8975652"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Exploratory Data Analysis(EDA) was performed to find patterns in the data</a:t>
            </a:r>
            <a:endParaRPr sz="2200" b="0" i="0" u="none" strike="noStrike" cap="none">
              <a:solidFill>
                <a:srgbClr val="292929"/>
              </a:solidFill>
              <a:latin typeface="Arial"/>
              <a:ea typeface="Arial"/>
              <a:cs typeface="Arial"/>
              <a:sym typeface="Arial"/>
            </a:endParaRPr>
          </a:p>
          <a:p>
            <a:pPr marL="228600" marR="0" lvl="0" indent="-228600" algn="l" rtl="0">
              <a:lnSpc>
                <a:spcPct val="9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Number of launches on each site was determined, occurrences of each orbit and mission outcome per orbit were calculated</a:t>
            </a:r>
            <a:endParaRPr sz="2200" b="0" i="0" u="none" strike="noStrike" cap="none">
              <a:solidFill>
                <a:srgbClr val="292929"/>
              </a:solidFill>
              <a:latin typeface="Arial"/>
              <a:ea typeface="Arial"/>
              <a:cs typeface="Arial"/>
              <a:sym typeface="Arial"/>
            </a:endParaRPr>
          </a:p>
          <a:p>
            <a:pPr marL="228600" marR="0" lvl="0" indent="-228600" algn="l" rtl="0">
              <a:lnSpc>
                <a:spcPct val="9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A landing outcome label was created, representing the outcome of each launch</a:t>
            </a:r>
            <a:endParaRPr sz="2200" b="0" i="0" u="none" strike="noStrike" cap="none">
              <a:solidFill>
                <a:srgbClr val="292929"/>
              </a:solidFill>
              <a:latin typeface="Arial"/>
              <a:ea typeface="Arial"/>
              <a:cs typeface="Arial"/>
              <a:sym typeface="Arial"/>
            </a:endParaRPr>
          </a:p>
          <a:p>
            <a:pPr marL="228600" marR="0" lvl="0" indent="-228600" algn="l" rtl="0">
              <a:lnSpc>
                <a:spcPct val="9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Completed data wrangling related notebook available at </a:t>
            </a:r>
            <a:r>
              <a:rPr lang="en-US" sz="2200" b="0" i="0" u="sng" strike="noStrike" cap="none">
                <a:solidFill>
                  <a:schemeClr val="hlink"/>
                </a:solidFill>
                <a:latin typeface="Arial"/>
                <a:ea typeface="Arial"/>
                <a:cs typeface="Arial"/>
                <a:sym typeface="Arial"/>
                <a:hlinkClick r:id="rId4"/>
              </a:rPr>
              <a:t>https://github.com/MagicMagic99/Data-wrangling-Michal/blob/main/labs-jupyter-spacex-Data%20wrangling-Michal.ipynb</a:t>
            </a:r>
            <a:endParaRPr sz="2200" b="0" i="0" u="none" strike="noStrike" cap="none">
              <a:solidFill>
                <a:srgbClr val="292929"/>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83" name="Google Shape;183;p1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Data Wrangling</a:t>
            </a:r>
            <a:endParaRPr sz="1400" b="0" i="0" u="none" strike="noStrike" cap="none">
              <a:solidFill>
                <a:srgbClr val="000000"/>
              </a:solidFill>
              <a:latin typeface="Arial"/>
              <a:ea typeface="Arial"/>
              <a:cs typeface="Arial"/>
              <a:sym typeface="Arial"/>
            </a:endParaRPr>
          </a:p>
        </p:txBody>
      </p:sp>
      <p:sp>
        <p:nvSpPr>
          <p:cNvPr id="184" name="Google Shape;184;p10"/>
          <p:cNvSpPr/>
          <p:nvPr/>
        </p:nvSpPr>
        <p:spPr>
          <a:xfrm>
            <a:off x="878541" y="5235388"/>
            <a:ext cx="2061883" cy="1272988"/>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Perform EDA</a:t>
            </a:r>
            <a:endParaRPr/>
          </a:p>
        </p:txBody>
      </p:sp>
      <p:sp>
        <p:nvSpPr>
          <p:cNvPr id="185" name="Google Shape;185;p10"/>
          <p:cNvSpPr/>
          <p:nvPr/>
        </p:nvSpPr>
        <p:spPr>
          <a:xfrm>
            <a:off x="3316941" y="5602941"/>
            <a:ext cx="851647" cy="422632"/>
          </a:xfrm>
          <a:prstGeom prst="rightArrow">
            <a:avLst>
              <a:gd name="adj1" fmla="val 50000"/>
              <a:gd name="adj2" fmla="val 50000"/>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10"/>
          <p:cNvSpPr/>
          <p:nvPr/>
        </p:nvSpPr>
        <p:spPr>
          <a:xfrm>
            <a:off x="4267200" y="5288694"/>
            <a:ext cx="1828800" cy="1138517"/>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Generate Summaries</a:t>
            </a:r>
            <a:endParaRPr/>
          </a:p>
        </p:txBody>
      </p:sp>
      <p:sp>
        <p:nvSpPr>
          <p:cNvPr id="187" name="Google Shape;187;p10"/>
          <p:cNvSpPr/>
          <p:nvPr/>
        </p:nvSpPr>
        <p:spPr>
          <a:xfrm>
            <a:off x="6230471" y="5602941"/>
            <a:ext cx="1192305" cy="574022"/>
          </a:xfrm>
          <a:prstGeom prst="rightArrow">
            <a:avLst>
              <a:gd name="adj1" fmla="val 50000"/>
              <a:gd name="adj2" fmla="val 50000"/>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10"/>
          <p:cNvSpPr/>
          <p:nvPr/>
        </p:nvSpPr>
        <p:spPr>
          <a:xfrm>
            <a:off x="7628915" y="5297659"/>
            <a:ext cx="2251219" cy="1272988"/>
          </a:xfrm>
          <a:prstGeom prst="ellipse">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Create Landing Label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13</a:t>
            </a:fld>
            <a:endParaRPr/>
          </a:p>
        </p:txBody>
      </p:sp>
      <p:sp>
        <p:nvSpPr>
          <p:cNvPr id="194" name="Google Shape;194;p11"/>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For data visualization, scatter point charts, bar chart and line chart were used</a:t>
            </a: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The scatter point charts allowed to visualize the relationships between pair of values, e.g. payload mass and launch site</a:t>
            </a: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Completed EDA with data visualization notebook available at </a:t>
            </a:r>
            <a:r>
              <a:rPr lang="en-US" sz="2200" b="0" i="0" u="sng" strike="noStrike" cap="none">
                <a:solidFill>
                  <a:schemeClr val="hlink"/>
                </a:solidFill>
                <a:latin typeface="Arial"/>
                <a:ea typeface="Arial"/>
                <a:cs typeface="Arial"/>
                <a:sym typeface="Arial"/>
                <a:hlinkClick r:id="rId4"/>
              </a:rPr>
              <a:t>https://github.com/MagicMagic99/edadataviz-Michal/blob/main/edadataviz-Michal.ipynb</a:t>
            </a:r>
            <a:endParaRPr sz="2200" b="0" i="0" u="none" strike="noStrike" cap="none">
              <a:solidFill>
                <a:srgbClr val="292929"/>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p:txBody>
      </p:sp>
      <p:sp>
        <p:nvSpPr>
          <p:cNvPr id="195" name="Google Shape;195;p1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EDA with Data Visualization</a:t>
            </a:r>
            <a:endParaRPr sz="1400" b="0" i="0" u="none" strike="noStrike" cap="none">
              <a:solidFill>
                <a:srgbClr val="000000"/>
              </a:solidFill>
              <a:latin typeface="Arial"/>
              <a:ea typeface="Arial"/>
              <a:cs typeface="Arial"/>
              <a:sym typeface="Arial"/>
            </a:endParaRPr>
          </a:p>
        </p:txBody>
      </p:sp>
      <p:pic>
        <p:nvPicPr>
          <p:cNvPr id="196" name="Google Shape;196;p11"/>
          <p:cNvPicPr preferRelativeResize="0"/>
          <p:nvPr/>
        </p:nvPicPr>
        <p:blipFill rotWithShape="1">
          <a:blip r:embed="rId5">
            <a:alphaModFix/>
          </a:blip>
          <a:srcRect/>
          <a:stretch/>
        </p:blipFill>
        <p:spPr>
          <a:xfrm>
            <a:off x="893825" y="3282900"/>
            <a:ext cx="10404352" cy="2037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14</a:t>
            </a:fld>
            <a:endParaRPr/>
          </a:p>
        </p:txBody>
      </p:sp>
      <p:sp>
        <p:nvSpPr>
          <p:cNvPr id="202" name="Google Shape;202;p12"/>
          <p:cNvSpPr txBox="1">
            <a:spLocks noGrp="1"/>
          </p:cNvSpPr>
          <p:nvPr>
            <p:ph type="body" idx="1"/>
          </p:nvPr>
        </p:nvSpPr>
        <p:spPr>
          <a:xfrm>
            <a:off x="770010" y="1806575"/>
            <a:ext cx="9745589"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Set of SQL queries were performed to select:</a:t>
            </a:r>
            <a:endParaRPr sz="22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Names of the unique launch sites in the space mission</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Launch sites begin with the string 'CCA' limited to 5 records</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Total payload mass carried by boosters launched by NASA (CRS)</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Average payload mass carried by booster version F9 v1.1</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Date when the first successful landing outcome in ground pad was achieved</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Names of the boosters which have success in drone ship and have payload mass greater than 4000 but less than 6000</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Total number of successful and failure mission outcomes</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booster_versions that have carried the maximum payload mass</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Records which will display the month names, failure landing_outcomes in drone ship ,booster versions, launch_site for the months in year 2015.</a:t>
            </a:r>
            <a:endParaRPr sz="1600" b="0" i="0" u="none" strike="noStrike" cap="none">
              <a:solidFill>
                <a:srgbClr val="292929"/>
              </a:solidFill>
              <a:latin typeface="Arial"/>
              <a:ea typeface="Arial"/>
              <a:cs typeface="Arial"/>
              <a:sym typeface="Arial"/>
            </a:endParaRPr>
          </a:p>
          <a:p>
            <a:pPr marL="914400" marR="0" lvl="1" indent="-330200" algn="l" rtl="0">
              <a:lnSpc>
                <a:spcPct val="100000"/>
              </a:lnSpc>
              <a:spcBef>
                <a:spcPts val="0"/>
              </a:spcBef>
              <a:spcAft>
                <a:spcPts val="0"/>
              </a:spcAft>
              <a:buClr>
                <a:srgbClr val="292929"/>
              </a:buClr>
              <a:buSzPts val="1600"/>
              <a:buFont typeface="Arial"/>
              <a:buChar char="○"/>
            </a:pPr>
            <a:r>
              <a:rPr lang="en-US" sz="1600" b="0" i="0" u="none" strike="noStrike" cap="none">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sz="1600" b="0" i="0" u="none" strike="noStrike" cap="none">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Completed EDA with SQL notebook available at </a:t>
            </a:r>
            <a:r>
              <a:rPr lang="en-US" sz="2200" b="0" i="0" u="sng" strike="noStrike" cap="none">
                <a:solidFill>
                  <a:schemeClr val="hlink"/>
                </a:solidFill>
                <a:latin typeface="Arial"/>
                <a:ea typeface="Arial"/>
                <a:cs typeface="Arial"/>
                <a:sym typeface="Arial"/>
                <a:hlinkClick r:id="rId4"/>
              </a:rPr>
              <a:t>https://github.com/MagicMagic99/eda-sql-coursera_sqllite-Michal/blob/main/jupyter-labs-eda-sql-coursera_sqllite-Michal%20(1).ipynb</a:t>
            </a:r>
            <a:endParaRPr sz="2200" b="0" i="0" u="none" strike="noStrike" cap="none">
              <a:solidFill>
                <a:srgbClr val="292929"/>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203" name="Google Shape;203;p1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EDA with SQL</a:t>
            </a:r>
            <a:endParaRPr sz="4000" b="0" i="0" u="none" strike="noStrike" cap="none">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1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15</a:t>
            </a:fld>
            <a:endParaRPr/>
          </a:p>
        </p:txBody>
      </p:sp>
      <p:sp>
        <p:nvSpPr>
          <p:cNvPr id="209" name="Google Shape;209;p13"/>
          <p:cNvSpPr txBox="1">
            <a:spLocks noGrp="1"/>
          </p:cNvSpPr>
          <p:nvPr>
            <p:ph type="body" idx="1"/>
          </p:nvPr>
        </p:nvSpPr>
        <p:spPr>
          <a:xfrm>
            <a:off x="838200" y="1875054"/>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Circles, markers, marker clusters and lines were used</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Circle to highlight area with a text label on a specific coordinate</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Marker to indicate a point on map</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MarkerCluster to simplify a map containing many markers having the same coordinate</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Lines to indicate distances between two coordinates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Completed interactive map with Folium map available at </a:t>
            </a:r>
            <a:r>
              <a:rPr lang="en-US" sz="2200" b="0" i="0" u="sng" strike="noStrike" cap="none">
                <a:solidFill>
                  <a:schemeClr val="hlink"/>
                </a:solidFill>
                <a:latin typeface="Arial"/>
                <a:ea typeface="Arial"/>
                <a:cs typeface="Arial"/>
                <a:sym typeface="Arial"/>
                <a:hlinkClick r:id="rId4"/>
              </a:rPr>
              <a:t>https://github.com/MagicMagic99/folium_lab_launch_site_location-Michal/blob/main/lab_jupyter_launch_site_location-Michal.ipynb</a:t>
            </a:r>
            <a:endParaRPr sz="2200" b="0" i="0" u="none" strike="noStrike" cap="none">
              <a:solidFill>
                <a:srgbClr val="292929"/>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210" name="Google Shape;210;p1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Build an Interactive Map with Folium</a:t>
            </a:r>
            <a:endParaRPr sz="4000" b="0" i="0" u="none" strike="noStrike" cap="none">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1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16</a:t>
            </a:fld>
            <a:endParaRPr/>
          </a:p>
        </p:txBody>
      </p:sp>
      <p:sp>
        <p:nvSpPr>
          <p:cNvPr id="216" name="Google Shape;216;p14"/>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Pie chart and scatter chart were used to visualize data</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Pie chart to show the total successful launches count for a site or all sites</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Scatter chart to show the correlation between payload and launch success</a:t>
            </a: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Those plots allowed to identify the most successful launch sites according to payload mass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Completed Plotly Dash lab available at </a:t>
            </a:r>
            <a:r>
              <a:rPr lang="en-US" sz="2200" b="0" i="0" u="sng" strike="noStrike" cap="none">
                <a:solidFill>
                  <a:schemeClr val="hlink"/>
                </a:solidFill>
                <a:latin typeface="Arial"/>
                <a:ea typeface="Arial"/>
                <a:cs typeface="Arial"/>
                <a:sym typeface="Arial"/>
                <a:hlinkClick r:id="rId4"/>
              </a:rPr>
              <a:t>https://github.com/MagicMagic99/spacex-dash-Michal/blob/main/spacex-dash-app%20(1).py</a:t>
            </a:r>
            <a:endParaRPr sz="2200" b="0" i="0" u="none" strike="noStrike" cap="none">
              <a:solidFill>
                <a:srgbClr val="292929"/>
              </a:solidFill>
              <a:latin typeface="Arial"/>
              <a:ea typeface="Arial"/>
              <a:cs typeface="Arial"/>
              <a:sym typeface="Arial"/>
            </a:endParaRPr>
          </a:p>
        </p:txBody>
      </p:sp>
      <p:sp>
        <p:nvSpPr>
          <p:cNvPr id="217" name="Google Shape;217;p1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Build a Dashboard with Plotly Dash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1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17</a:t>
            </a:fld>
            <a:endParaRPr/>
          </a:p>
        </p:txBody>
      </p:sp>
      <p:sp>
        <p:nvSpPr>
          <p:cNvPr id="223" name="Google Shape;223;p15"/>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1000"/>
              </a:spcBef>
              <a:spcAft>
                <a:spcPts val="0"/>
              </a:spcAft>
              <a:buNone/>
            </a:pPr>
            <a:r>
              <a:rPr lang="en-US" sz="1600" b="0" i="0" u="none" strike="noStrike" cap="none">
                <a:solidFill>
                  <a:schemeClr val="dk1"/>
                </a:solidFill>
                <a:latin typeface="Calibri"/>
                <a:ea typeface="Calibri"/>
                <a:cs typeface="Calibri"/>
                <a:sym typeface="Calibri"/>
              </a:rPr>
              <a:t> Building several classification models (Logistic Regression, Decision Trees, and SVM) using features like payload, orbit, and launch site. Each model was tuned and evaluated on test data with metrics such as accuracy and confusion matrices. After comparison, the best-performing model was selected for its balanced accuracy and ability to generalize.</a:t>
            </a:r>
            <a:r>
              <a:rPr lang="en-US" sz="1600" b="0" i="0" u="none" strike="noStrike" cap="none">
                <a:solidFill>
                  <a:srgbClr val="000000"/>
                </a:solidFill>
                <a:latin typeface="Arial"/>
                <a:ea typeface="Arial"/>
                <a:cs typeface="Arial"/>
                <a:sym typeface="Arial"/>
              </a:rPr>
              <a:t> </a:t>
            </a: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14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r>
              <a:rPr lang="en-US" sz="1400" b="0" i="0" u="sng" strike="noStrike" cap="none">
                <a:solidFill>
                  <a:schemeClr val="dk1"/>
                </a:solidFill>
                <a:latin typeface="Calibri"/>
                <a:ea typeface="Calibri"/>
                <a:cs typeface="Calibri"/>
                <a:sym typeface="Calibri"/>
              </a:rPr>
              <a:t>https://github.com/MagicMagic99/SpaceX_Machine-Learning-Prediction_Part_5-Michal/blob/main/SpaceX_Machine%20Learning%20Prediction_Part_5-Michal.ipynb</a:t>
            </a:r>
            <a:endParaRPr sz="1400" b="0" i="0" u="sng" strike="noStrike" cap="none">
              <a:solidFill>
                <a:schemeClr val="dk1"/>
              </a:solidFill>
              <a:latin typeface="Calibri"/>
              <a:ea typeface="Calibri"/>
              <a:cs typeface="Calibri"/>
              <a:sym typeface="Calibri"/>
            </a:endParaRPr>
          </a:p>
        </p:txBody>
      </p:sp>
      <p:sp>
        <p:nvSpPr>
          <p:cNvPr id="224" name="Google Shape;224;p1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Predictive Analysis (Classification)</a:t>
            </a:r>
            <a:endParaRPr sz="1400" b="0" i="0" u="none" strike="noStrike" cap="none">
              <a:solidFill>
                <a:srgbClr val="000000"/>
              </a:solidFill>
              <a:latin typeface="Arial"/>
              <a:ea typeface="Arial"/>
              <a:cs typeface="Arial"/>
              <a:sym typeface="Arial"/>
            </a:endParaRPr>
          </a:p>
        </p:txBody>
      </p:sp>
      <p:sp>
        <p:nvSpPr>
          <p:cNvPr id="225" name="Google Shape;225;p15"/>
          <p:cNvSpPr/>
          <p:nvPr/>
        </p:nvSpPr>
        <p:spPr>
          <a:xfrm>
            <a:off x="358588" y="3254188"/>
            <a:ext cx="1389530" cy="878541"/>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Data Preparation</a:t>
            </a:r>
            <a:endParaRPr/>
          </a:p>
        </p:txBody>
      </p:sp>
      <p:cxnSp>
        <p:nvCxnSpPr>
          <p:cNvPr id="226" name="Google Shape;226;p15"/>
          <p:cNvCxnSpPr/>
          <p:nvPr/>
        </p:nvCxnSpPr>
        <p:spPr>
          <a:xfrm>
            <a:off x="1891553" y="3657600"/>
            <a:ext cx="699247" cy="0"/>
          </a:xfrm>
          <a:prstGeom prst="straightConnector1">
            <a:avLst/>
          </a:prstGeom>
          <a:noFill/>
          <a:ln w="9525" cap="flat" cmpd="sng">
            <a:solidFill>
              <a:srgbClr val="3E6EC2"/>
            </a:solidFill>
            <a:prstDash val="solid"/>
            <a:round/>
            <a:headEnd type="none" w="sm" len="sm"/>
            <a:tailEnd type="triangle" w="med" len="med"/>
          </a:ln>
        </p:spPr>
      </p:cxnSp>
      <p:sp>
        <p:nvSpPr>
          <p:cNvPr id="227" name="Google Shape;227;p15"/>
          <p:cNvSpPr/>
          <p:nvPr/>
        </p:nvSpPr>
        <p:spPr>
          <a:xfrm>
            <a:off x="2707341" y="3254188"/>
            <a:ext cx="1281953" cy="878537"/>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Model Building</a:t>
            </a:r>
            <a:endParaRPr/>
          </a:p>
        </p:txBody>
      </p:sp>
      <p:sp>
        <p:nvSpPr>
          <p:cNvPr id="228" name="Google Shape;228;p15"/>
          <p:cNvSpPr/>
          <p:nvPr/>
        </p:nvSpPr>
        <p:spPr>
          <a:xfrm>
            <a:off x="5307106" y="3254188"/>
            <a:ext cx="1434353" cy="878537"/>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Evaluation</a:t>
            </a:r>
            <a:endParaRPr/>
          </a:p>
        </p:txBody>
      </p:sp>
      <p:sp>
        <p:nvSpPr>
          <p:cNvPr id="229" name="Google Shape;229;p15"/>
          <p:cNvSpPr/>
          <p:nvPr/>
        </p:nvSpPr>
        <p:spPr>
          <a:xfrm>
            <a:off x="8041341" y="3254188"/>
            <a:ext cx="1586753" cy="878537"/>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Model Selection</a:t>
            </a:r>
            <a:endParaRPr sz="1400" b="0" i="0" u="none" strike="noStrike" cap="none">
              <a:solidFill>
                <a:schemeClr val="lt1"/>
              </a:solidFill>
              <a:latin typeface="Arial"/>
              <a:ea typeface="Arial"/>
              <a:cs typeface="Arial"/>
              <a:sym typeface="Arial"/>
            </a:endParaRPr>
          </a:p>
        </p:txBody>
      </p:sp>
      <p:cxnSp>
        <p:nvCxnSpPr>
          <p:cNvPr id="230" name="Google Shape;230;p15"/>
          <p:cNvCxnSpPr/>
          <p:nvPr/>
        </p:nvCxnSpPr>
        <p:spPr>
          <a:xfrm>
            <a:off x="4078941" y="3657600"/>
            <a:ext cx="1057835" cy="0"/>
          </a:xfrm>
          <a:prstGeom prst="straightConnector1">
            <a:avLst/>
          </a:prstGeom>
          <a:noFill/>
          <a:ln w="9525" cap="flat" cmpd="sng">
            <a:solidFill>
              <a:srgbClr val="3E6EC2"/>
            </a:solidFill>
            <a:prstDash val="solid"/>
            <a:round/>
            <a:headEnd type="none" w="sm" len="sm"/>
            <a:tailEnd type="triangle" w="med" len="med"/>
          </a:ln>
        </p:spPr>
      </p:cxnSp>
      <p:cxnSp>
        <p:nvCxnSpPr>
          <p:cNvPr id="231" name="Google Shape;231;p15"/>
          <p:cNvCxnSpPr/>
          <p:nvPr/>
        </p:nvCxnSpPr>
        <p:spPr>
          <a:xfrm>
            <a:off x="6822141" y="3657600"/>
            <a:ext cx="1066800" cy="0"/>
          </a:xfrm>
          <a:prstGeom prst="straightConnector1">
            <a:avLst/>
          </a:prstGeom>
          <a:noFill/>
          <a:ln w="9525" cap="flat" cmpd="sng">
            <a:solidFill>
              <a:srgbClr val="3E6EC2"/>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16"/>
          <p:cNvSpPr txBox="1"/>
          <p:nvPr/>
        </p:nvSpPr>
        <p:spPr>
          <a:xfrm>
            <a:off x="770011" y="1493572"/>
            <a:ext cx="5935589" cy="435141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2400" b="1" i="0" u="none" strike="noStrike" cap="none">
                <a:solidFill>
                  <a:srgbClr val="000000"/>
                </a:solidFill>
                <a:latin typeface="Arial"/>
                <a:ea typeface="Arial"/>
                <a:cs typeface="Arial"/>
                <a:sym typeface="Arial"/>
              </a:rPr>
              <a:t>Exploratory Data Analysis</a:t>
            </a:r>
            <a:endParaRPr sz="2400" b="0" i="0" u="none" strike="noStrike" cap="none">
              <a:solidFill>
                <a:srgbClr val="000000"/>
              </a:solidFill>
              <a:latin typeface="Arial"/>
              <a:ea typeface="Arial"/>
              <a:cs typeface="Arial"/>
              <a:sym typeface="Arial"/>
            </a:endParaRPr>
          </a:p>
          <a:p>
            <a:pPr marL="0" marR="0" lvl="0" indent="-106679" algn="l" rtl="0">
              <a:lnSpc>
                <a:spcPct val="100000"/>
              </a:lnSpc>
              <a:spcBef>
                <a:spcPts val="0"/>
              </a:spcBef>
              <a:spcAft>
                <a:spcPts val="0"/>
              </a:spcAft>
              <a:buClr>
                <a:srgbClr val="000000"/>
              </a:buClr>
              <a:buSzPct val="100000"/>
              <a:buFont typeface="Arial"/>
              <a:buAutoNum type="arabicPeriod"/>
            </a:pPr>
            <a:r>
              <a:rPr lang="en-US" sz="2400" b="0" i="0" u="none" strike="noStrike" cap="none">
                <a:solidFill>
                  <a:srgbClr val="000000"/>
                </a:solidFill>
                <a:latin typeface="Arial"/>
                <a:ea typeface="Arial"/>
                <a:cs typeface="Arial"/>
                <a:sym typeface="Arial"/>
              </a:rPr>
              <a:t>Lighter payloads → higher success rates.</a:t>
            </a:r>
            <a:endParaRPr/>
          </a:p>
          <a:p>
            <a:pPr marL="0" marR="0" lvl="0" indent="-106679" algn="l" rtl="0">
              <a:lnSpc>
                <a:spcPct val="100000"/>
              </a:lnSpc>
              <a:spcBef>
                <a:spcPts val="0"/>
              </a:spcBef>
              <a:spcAft>
                <a:spcPts val="0"/>
              </a:spcAft>
              <a:buClr>
                <a:srgbClr val="000000"/>
              </a:buClr>
              <a:buSzPct val="100000"/>
              <a:buFont typeface="Arial"/>
              <a:buAutoNum type="arabicPeriod"/>
            </a:pPr>
            <a:r>
              <a:rPr lang="en-US" sz="2400" b="0" i="0" u="none" strike="noStrike" cap="none">
                <a:solidFill>
                  <a:srgbClr val="000000"/>
                </a:solidFill>
                <a:latin typeface="Arial"/>
                <a:ea typeface="Arial"/>
                <a:cs typeface="Arial"/>
                <a:sym typeface="Arial"/>
              </a:rPr>
              <a:t>Heavy payloads more likely to fail.</a:t>
            </a:r>
            <a:endParaRPr/>
          </a:p>
          <a:p>
            <a:pPr marL="0" marR="0" lvl="0" indent="-106679" algn="l" rtl="0">
              <a:lnSpc>
                <a:spcPct val="100000"/>
              </a:lnSpc>
              <a:spcBef>
                <a:spcPts val="0"/>
              </a:spcBef>
              <a:spcAft>
                <a:spcPts val="0"/>
              </a:spcAft>
              <a:buClr>
                <a:srgbClr val="000000"/>
              </a:buClr>
              <a:buSzPct val="100000"/>
              <a:buFont typeface="Arial"/>
              <a:buAutoNum type="arabicPeriod"/>
            </a:pPr>
            <a:r>
              <a:rPr lang="en-US" sz="2400" b="0" i="0" u="none" strike="noStrike" cap="none">
                <a:solidFill>
                  <a:srgbClr val="000000"/>
                </a:solidFill>
                <a:latin typeface="Arial"/>
                <a:ea typeface="Arial"/>
                <a:cs typeface="Arial"/>
                <a:sym typeface="Arial"/>
              </a:rPr>
              <a:t>LEO orbits showed the strongest success ratios.</a:t>
            </a:r>
            <a:endParaRPr/>
          </a:p>
          <a:p>
            <a:pPr marL="0" marR="0" lvl="0" indent="-106679" algn="l" rtl="0">
              <a:lnSpc>
                <a:spcPct val="100000"/>
              </a:lnSpc>
              <a:spcBef>
                <a:spcPts val="0"/>
              </a:spcBef>
              <a:spcAft>
                <a:spcPts val="0"/>
              </a:spcAft>
              <a:buClr>
                <a:srgbClr val="000000"/>
              </a:buClr>
              <a:buSzPct val="100000"/>
              <a:buFont typeface="Arial"/>
              <a:buAutoNum type="arabicPeriod"/>
            </a:pPr>
            <a:r>
              <a:rPr lang="en-US" sz="2400" b="0" i="0" u="none" strike="noStrike" cap="none">
                <a:solidFill>
                  <a:srgbClr val="000000"/>
                </a:solidFill>
                <a:latin typeface="Arial"/>
                <a:ea typeface="Arial"/>
                <a:cs typeface="Arial"/>
                <a:sym typeface="Arial"/>
              </a:rPr>
              <a:t>Success rates improved steadily year by year.</a:t>
            </a:r>
            <a:endParaRPr/>
          </a:p>
          <a:p>
            <a:pPr marL="0" marR="0" lvl="0" indent="0" algn="l" rtl="0">
              <a:lnSpc>
                <a:spcPct val="100000"/>
              </a:lnSpc>
              <a:spcBef>
                <a:spcPts val="0"/>
              </a:spcBef>
              <a:spcAft>
                <a:spcPts val="0"/>
              </a:spcAft>
              <a:buClr>
                <a:srgbClr val="000000"/>
              </a:buClr>
              <a:buSzPct val="100000"/>
              <a:buFont typeface="Arial"/>
              <a:buNone/>
            </a:pPr>
            <a:r>
              <a:rPr lang="en-US" sz="2400" b="1" i="0" u="none" strike="noStrike" cap="none">
                <a:solidFill>
                  <a:srgbClr val="000000"/>
                </a:solidFill>
                <a:latin typeface="Arial"/>
                <a:ea typeface="Arial"/>
                <a:cs typeface="Arial"/>
                <a:sym typeface="Arial"/>
              </a:rPr>
              <a:t>Interactive Analytics</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5. Folium map displayed all launch sites with success/failure markers.</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6. Zoomed maps showed sites in relation to highways, railways, and coastlines.</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7. Plotly Dash dashboard allowed filtering by payload range, orbit, and site.</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8. Interactive tools confirmed patterns seen in SQL queries and plots.</a:t>
            </a:r>
            <a:endParaRPr/>
          </a:p>
          <a:p>
            <a:pPr marL="0" marR="0" lvl="0" indent="0" algn="l" rtl="0">
              <a:lnSpc>
                <a:spcPct val="100000"/>
              </a:lnSpc>
              <a:spcBef>
                <a:spcPts val="0"/>
              </a:spcBef>
              <a:spcAft>
                <a:spcPts val="0"/>
              </a:spcAft>
              <a:buClr>
                <a:srgbClr val="000000"/>
              </a:buClr>
              <a:buSzPct val="100000"/>
              <a:buFont typeface="Arial"/>
              <a:buNone/>
            </a:pPr>
            <a:r>
              <a:rPr lang="en-US" sz="2400" b="1" i="0" u="none" strike="noStrike" cap="none">
                <a:solidFill>
                  <a:srgbClr val="000000"/>
                </a:solidFill>
                <a:latin typeface="Arial"/>
                <a:ea typeface="Arial"/>
                <a:cs typeface="Arial"/>
                <a:sym typeface="Arial"/>
              </a:rPr>
              <a:t>Predictive Analysis</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9. Models tested: Logistic Regression, Decision Tree, SVM.</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10. Best-performing model achieved high accuracy and balanced outcomes.</a:t>
            </a:r>
            <a:br>
              <a:rPr lang="en-US" sz="2400" b="0" i="0" u="none" strike="noStrike" cap="none">
                <a:solidFill>
                  <a:srgbClr val="000000"/>
                </a:solidFill>
                <a:latin typeface="Arial"/>
                <a:ea typeface="Arial"/>
                <a:cs typeface="Arial"/>
                <a:sym typeface="Arial"/>
              </a:rPr>
            </a:br>
            <a:r>
              <a:rPr lang="en-US" sz="2400" b="0" i="0" u="none" strike="noStrike" cap="none">
                <a:solidFill>
                  <a:srgbClr val="000000"/>
                </a:solidFill>
                <a:latin typeface="Arial"/>
                <a:ea typeface="Arial"/>
                <a:cs typeface="Arial"/>
                <a:sym typeface="Arial"/>
              </a:rPr>
              <a:t>11. Key predictors: payload mass, orbit type, and launch site.</a:t>
            </a:r>
            <a:endParaRPr/>
          </a:p>
        </p:txBody>
      </p:sp>
      <p:sp>
        <p:nvSpPr>
          <p:cNvPr id="238" name="Google Shape;238;p1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18</a:t>
            </a:fld>
            <a:endParaRPr/>
          </a:p>
        </p:txBody>
      </p:sp>
      <p:sp>
        <p:nvSpPr>
          <p:cNvPr id="239" name="Google Shape;239;p1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Results</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240" name="Google Shape;240;p16" descr="A map with a black circle&#10;&#10;AI-generated content may be incorrect."/>
          <p:cNvPicPr preferRelativeResize="0"/>
          <p:nvPr/>
        </p:nvPicPr>
        <p:blipFill rotWithShape="1">
          <a:blip r:embed="rId4">
            <a:alphaModFix/>
          </a:blip>
          <a:srcRect/>
          <a:stretch/>
        </p:blipFill>
        <p:spPr>
          <a:xfrm>
            <a:off x="6811890" y="2122709"/>
            <a:ext cx="4223663" cy="2528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17"/>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Section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a:t>2</a:t>
            </a:fld>
            <a:endParaRPr/>
          </a:p>
        </p:txBody>
      </p:sp>
      <p:sp>
        <p:nvSpPr>
          <p:cNvPr id="94" name="Google Shape;94;p2"/>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Executive Summary</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Introduction</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Methodology</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Results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Conclusion</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Appendix</a:t>
            </a:r>
            <a:endParaRPr sz="1400" b="0" i="0" u="none" strike="noStrike" cap="none">
              <a:solidFill>
                <a:srgbClr val="000000"/>
              </a:solidFill>
              <a:latin typeface="Arial"/>
              <a:ea typeface="Arial"/>
              <a:cs typeface="Arial"/>
              <a:sym typeface="Arial"/>
            </a:endParaRPr>
          </a:p>
        </p:txBody>
      </p:sp>
      <p:sp>
        <p:nvSpPr>
          <p:cNvPr id="95" name="Google Shape;95;p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Outline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20</a:t>
            </a:fld>
            <a:endParaRPr/>
          </a:p>
        </p:txBody>
      </p:sp>
      <p:sp>
        <p:nvSpPr>
          <p:cNvPr id="251" name="Google Shape;251;p18"/>
          <p:cNvSpPr txBox="1">
            <a:spLocks noGrp="1"/>
          </p:cNvSpPr>
          <p:nvPr>
            <p:ph type="body" idx="1"/>
          </p:nvPr>
        </p:nvSpPr>
        <p:spPr>
          <a:xfrm>
            <a:off x="864978" y="2057400"/>
            <a:ext cx="10420500" cy="3811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000000"/>
                </a:solidFill>
                <a:latin typeface="Arial"/>
                <a:ea typeface="Arial"/>
                <a:cs typeface="Arial"/>
                <a:sym typeface="Arial"/>
              </a:rPr>
              <a:t>The plot shows that the CCAF5 SLC 40 launch site had the highest number of successful launches recently</a:t>
            </a:r>
            <a:endParaRPr sz="22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The success ratio has improved over time, at the beginning majority of the launches were unsuccessful</a:t>
            </a:r>
            <a:endParaRPr sz="2200" b="0" i="0" u="none" strike="noStrike" cap="none">
              <a:solidFill>
                <a:srgbClr val="000000"/>
              </a:solidFill>
              <a:latin typeface="Arial"/>
              <a:ea typeface="Arial"/>
              <a:cs typeface="Arial"/>
              <a:sym typeface="Arial"/>
            </a:endParaRPr>
          </a:p>
        </p:txBody>
      </p:sp>
      <p:sp>
        <p:nvSpPr>
          <p:cNvPr id="252" name="Google Shape;252;p1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Flight Number vs. Launch Site</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253" name="Google Shape;253;p18"/>
          <p:cNvPicPr preferRelativeResize="0"/>
          <p:nvPr/>
        </p:nvPicPr>
        <p:blipFill rotWithShape="1">
          <a:blip r:embed="rId4">
            <a:alphaModFix/>
          </a:blip>
          <a:srcRect/>
          <a:stretch/>
        </p:blipFill>
        <p:spPr>
          <a:xfrm>
            <a:off x="770000" y="3809954"/>
            <a:ext cx="10687974" cy="20927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1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21</a:t>
            </a:fld>
            <a:endParaRPr/>
          </a:p>
        </p:txBody>
      </p:sp>
      <p:sp>
        <p:nvSpPr>
          <p:cNvPr id="259" name="Google Shape;259;p19"/>
          <p:cNvSpPr txBox="1">
            <a:spLocks noGrp="1"/>
          </p:cNvSpPr>
          <p:nvPr>
            <p:ph type="body" idx="1"/>
          </p:nvPr>
        </p:nvSpPr>
        <p:spPr>
          <a:xfrm>
            <a:off x="769981" y="2069750"/>
            <a:ext cx="10515600" cy="3811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000000"/>
                </a:solidFill>
                <a:latin typeface="Arial"/>
                <a:ea typeface="Arial"/>
                <a:cs typeface="Arial"/>
                <a:sym typeface="Arial"/>
              </a:rPr>
              <a:t>Payloads around 4,000kg, 9,000kg and 16,000 kg have very good success rate on more than one launch site</a:t>
            </a:r>
            <a:endParaRPr sz="22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For the VAFB-SLC launchsite there are no rockets launched for heavy payload mass (greater than 10,000kg)</a:t>
            </a:r>
            <a:endParaRPr sz="2200" b="0" i="0" u="none" strike="noStrike" cap="none">
              <a:solidFill>
                <a:srgbClr val="000000"/>
              </a:solidFill>
              <a:latin typeface="Arial"/>
              <a:ea typeface="Arial"/>
              <a:cs typeface="Arial"/>
              <a:sym typeface="Arial"/>
            </a:endParaRPr>
          </a:p>
        </p:txBody>
      </p:sp>
      <p:sp>
        <p:nvSpPr>
          <p:cNvPr id="260" name="Google Shape;260;p1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Payload vs. Launch Site</a:t>
            </a:r>
            <a:endParaRPr sz="1400" b="0" i="0" u="none" strike="noStrike" cap="none">
              <a:solidFill>
                <a:srgbClr val="000000"/>
              </a:solidFill>
              <a:latin typeface="Arial"/>
              <a:ea typeface="Arial"/>
              <a:cs typeface="Arial"/>
              <a:sym typeface="Arial"/>
            </a:endParaRPr>
          </a:p>
        </p:txBody>
      </p:sp>
      <p:pic>
        <p:nvPicPr>
          <p:cNvPr id="261" name="Google Shape;261;p19"/>
          <p:cNvPicPr preferRelativeResize="0"/>
          <p:nvPr/>
        </p:nvPicPr>
        <p:blipFill rotWithShape="1">
          <a:blip r:embed="rId4">
            <a:alphaModFix/>
          </a:blip>
          <a:srcRect/>
          <a:stretch/>
        </p:blipFill>
        <p:spPr>
          <a:xfrm>
            <a:off x="770000" y="3897675"/>
            <a:ext cx="10867676" cy="212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22</a:t>
            </a:fld>
            <a:endParaRPr/>
          </a:p>
        </p:txBody>
      </p:sp>
      <p:sp>
        <p:nvSpPr>
          <p:cNvPr id="267" name="Google Shape;267;p20"/>
          <p:cNvSpPr txBox="1">
            <a:spLocks noGrp="1"/>
          </p:cNvSpPr>
          <p:nvPr>
            <p:ph type="body" idx="1"/>
          </p:nvPr>
        </p:nvSpPr>
        <p:spPr>
          <a:xfrm>
            <a:off x="769996" y="2082125"/>
            <a:ext cx="5210100" cy="38115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000000"/>
                </a:solidFill>
                <a:latin typeface="Arial"/>
                <a:ea typeface="Arial"/>
                <a:cs typeface="Arial"/>
                <a:sym typeface="Arial"/>
              </a:rPr>
              <a:t>The highest success rate were seen on:</a:t>
            </a:r>
            <a:endParaRPr sz="2200" b="0" i="0" u="none" strike="noStrike" cap="none">
              <a:solidFill>
                <a:srgbClr val="000000"/>
              </a:solidFill>
              <a:latin typeface="Arial"/>
              <a:ea typeface="Arial"/>
              <a:cs typeface="Arial"/>
              <a:sym typeface="Arial"/>
            </a:endParaRPr>
          </a:p>
          <a:p>
            <a:pPr marL="914400" marR="0" lvl="1" indent="-3683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ES-L1</a:t>
            </a:r>
            <a:endParaRPr sz="2200" b="0" i="0" u="none" strike="noStrike" cap="none">
              <a:solidFill>
                <a:srgbClr val="000000"/>
              </a:solidFill>
              <a:latin typeface="Arial"/>
              <a:ea typeface="Arial"/>
              <a:cs typeface="Arial"/>
              <a:sym typeface="Arial"/>
            </a:endParaRPr>
          </a:p>
          <a:p>
            <a:pPr marL="914400" marR="0" lvl="1" indent="-3683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GEO</a:t>
            </a:r>
            <a:endParaRPr sz="2200" b="0" i="0" u="none" strike="noStrike" cap="none">
              <a:solidFill>
                <a:srgbClr val="000000"/>
              </a:solidFill>
              <a:latin typeface="Arial"/>
              <a:ea typeface="Arial"/>
              <a:cs typeface="Arial"/>
              <a:sym typeface="Arial"/>
            </a:endParaRPr>
          </a:p>
          <a:p>
            <a:pPr marL="914400" marR="0" lvl="1" indent="-3683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HEO</a:t>
            </a:r>
            <a:endParaRPr sz="2200" b="0" i="0" u="none" strike="noStrike" cap="none">
              <a:solidFill>
                <a:srgbClr val="000000"/>
              </a:solidFill>
              <a:latin typeface="Arial"/>
              <a:ea typeface="Arial"/>
              <a:cs typeface="Arial"/>
              <a:sym typeface="Arial"/>
            </a:endParaRPr>
          </a:p>
          <a:p>
            <a:pPr marL="914400" marR="0" lvl="1" indent="-3683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SSO</a:t>
            </a:r>
            <a:br>
              <a:rPr lang="en-US" sz="2200" b="0" i="0" u="none" strike="noStrike" cap="none">
                <a:solidFill>
                  <a:srgbClr val="000000"/>
                </a:solidFill>
                <a:latin typeface="Arial"/>
                <a:ea typeface="Arial"/>
                <a:cs typeface="Arial"/>
                <a:sym typeface="Arial"/>
              </a:rPr>
            </a:br>
            <a:endParaRPr sz="2200" b="0" i="0" u="none" strike="noStrike" cap="none">
              <a:solidFill>
                <a:srgbClr val="000000"/>
              </a:solidFill>
              <a:latin typeface="Arial"/>
              <a:ea typeface="Arial"/>
              <a:cs typeface="Arial"/>
              <a:sym typeface="Arial"/>
            </a:endParaRPr>
          </a:p>
          <a:p>
            <a:pPr marL="457200" marR="0" lvl="0" indent="-368300" algn="l"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SO orbit success rate is 0 which means there were no launches related to that orbit type or all launches were unsuccessful</a:t>
            </a:r>
            <a:endParaRPr sz="2200" b="0" i="0" u="none" strike="noStrike" cap="none">
              <a:solidFill>
                <a:srgbClr val="000000"/>
              </a:solidFill>
              <a:latin typeface="Arial"/>
              <a:ea typeface="Arial"/>
              <a:cs typeface="Arial"/>
              <a:sym typeface="Arial"/>
            </a:endParaRPr>
          </a:p>
        </p:txBody>
      </p:sp>
      <p:sp>
        <p:nvSpPr>
          <p:cNvPr id="268" name="Google Shape;268;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Success Rate vs. Orbit Type</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269" name="Google Shape;269;p20"/>
          <p:cNvPicPr preferRelativeResize="0"/>
          <p:nvPr/>
        </p:nvPicPr>
        <p:blipFill rotWithShape="1">
          <a:blip r:embed="rId4">
            <a:alphaModFix/>
          </a:blip>
          <a:srcRect/>
          <a:stretch/>
        </p:blipFill>
        <p:spPr>
          <a:xfrm>
            <a:off x="6190074" y="1540774"/>
            <a:ext cx="5210175" cy="435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23</a:t>
            </a:fld>
            <a:endParaRPr/>
          </a:p>
        </p:txBody>
      </p:sp>
      <p:sp>
        <p:nvSpPr>
          <p:cNvPr id="275" name="Google Shape;275;p21"/>
          <p:cNvSpPr txBox="1">
            <a:spLocks noGrp="1"/>
          </p:cNvSpPr>
          <p:nvPr>
            <p:ph type="body" idx="1"/>
          </p:nvPr>
        </p:nvSpPr>
        <p:spPr>
          <a:xfrm>
            <a:off x="769981" y="2069750"/>
            <a:ext cx="10688100" cy="3811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VLEO orbit was related to high number of recent successful flights</a:t>
            </a:r>
            <a:endParaRPr sz="2200" b="0" i="0" u="none" strike="noStrike" cap="none">
              <a:solidFill>
                <a:srgbClr val="292929"/>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Four orbit types (LEO, ISS, PO, GTO) were mainly picked for first 60 missions </a:t>
            </a:r>
            <a:endParaRPr sz="2200" b="0" i="0" u="none" strike="noStrike" cap="none">
              <a:solidFill>
                <a:srgbClr val="292929"/>
              </a:solidFill>
              <a:latin typeface="Arial"/>
              <a:ea typeface="Arial"/>
              <a:cs typeface="Arial"/>
              <a:sym typeface="Arial"/>
            </a:endParaRPr>
          </a:p>
        </p:txBody>
      </p:sp>
      <p:sp>
        <p:nvSpPr>
          <p:cNvPr id="276" name="Google Shape;276;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Flight Number vs. Orbit Type</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277" name="Google Shape;277;p21"/>
          <p:cNvPicPr preferRelativeResize="0"/>
          <p:nvPr/>
        </p:nvPicPr>
        <p:blipFill rotWithShape="1">
          <a:blip r:embed="rId4">
            <a:alphaModFix/>
          </a:blip>
          <a:srcRect/>
          <a:stretch/>
        </p:blipFill>
        <p:spPr>
          <a:xfrm>
            <a:off x="752013" y="3783430"/>
            <a:ext cx="10687974" cy="20979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Google Shape;282;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24</a:t>
            </a:fld>
            <a:endParaRPr/>
          </a:p>
        </p:txBody>
      </p:sp>
      <p:sp>
        <p:nvSpPr>
          <p:cNvPr id="283" name="Google Shape;283;p22"/>
          <p:cNvSpPr txBox="1">
            <a:spLocks noGrp="1"/>
          </p:cNvSpPr>
          <p:nvPr>
            <p:ph type="body" idx="1"/>
          </p:nvPr>
        </p:nvSpPr>
        <p:spPr>
          <a:xfrm>
            <a:off x="735806" y="2010650"/>
            <a:ext cx="10584000" cy="3811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000000"/>
                </a:solidFill>
                <a:latin typeface="Arial"/>
                <a:ea typeface="Arial"/>
                <a:cs typeface="Arial"/>
                <a:sym typeface="Arial"/>
              </a:rPr>
              <a:t>With heavy payloads the successful landing or positive landing rate are more for Polar,LEO and ISS.</a:t>
            </a:r>
            <a:endParaRPr sz="22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No visible relation between payload and success rate to orbit GTO</a:t>
            </a:r>
            <a:endParaRPr sz="22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Impossible to indicate payload relation with success rate to some orbits, e.g. SO, GEO, due to few launches </a:t>
            </a:r>
            <a:endParaRPr sz="2200" b="0" i="0" u="none" strike="noStrike" cap="none">
              <a:solidFill>
                <a:srgbClr val="000000"/>
              </a:solidFill>
              <a:latin typeface="Arial"/>
              <a:ea typeface="Arial"/>
              <a:cs typeface="Arial"/>
              <a:sym typeface="Arial"/>
            </a:endParaRPr>
          </a:p>
        </p:txBody>
      </p:sp>
      <p:sp>
        <p:nvSpPr>
          <p:cNvPr id="284" name="Google Shape;284;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Payload vs. Orbit Type</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285" name="Google Shape;285;p22"/>
          <p:cNvPicPr preferRelativeResize="0"/>
          <p:nvPr/>
        </p:nvPicPr>
        <p:blipFill rotWithShape="1">
          <a:blip r:embed="rId4">
            <a:alphaModFix/>
          </a:blip>
          <a:srcRect/>
          <a:stretch/>
        </p:blipFill>
        <p:spPr>
          <a:xfrm>
            <a:off x="735800" y="4363004"/>
            <a:ext cx="10879498" cy="21355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25</a:t>
            </a:fld>
            <a:endParaRPr/>
          </a:p>
        </p:txBody>
      </p:sp>
      <p:sp>
        <p:nvSpPr>
          <p:cNvPr id="291" name="Google Shape;291;p23"/>
          <p:cNvSpPr txBox="1">
            <a:spLocks noGrp="1"/>
          </p:cNvSpPr>
          <p:nvPr>
            <p:ph type="body" idx="1"/>
          </p:nvPr>
        </p:nvSpPr>
        <p:spPr>
          <a:xfrm>
            <a:off x="769996" y="2069750"/>
            <a:ext cx="5325900" cy="3811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000000"/>
                </a:solidFill>
                <a:latin typeface="Arial"/>
                <a:ea typeface="Arial"/>
                <a:cs typeface="Arial"/>
                <a:sym typeface="Arial"/>
              </a:rPr>
              <a:t>No successful launches until 2013</a:t>
            </a:r>
            <a:endParaRPr sz="22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Success rate increased significantly from 2013 to 2017</a:t>
            </a:r>
            <a:endParaRPr sz="22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000000"/>
              </a:buClr>
              <a:buSzPts val="2200"/>
              <a:buFont typeface="Arial"/>
              <a:buChar char="•"/>
            </a:pPr>
            <a:r>
              <a:rPr lang="en-US" sz="2200" b="0" i="0" u="none" strike="noStrike" cap="none">
                <a:solidFill>
                  <a:srgbClr val="000000"/>
                </a:solidFill>
                <a:latin typeface="Arial"/>
                <a:ea typeface="Arial"/>
                <a:cs typeface="Arial"/>
                <a:sym typeface="Arial"/>
              </a:rPr>
              <a:t>Decline in 2017 could indicate testing launches to new orbit types or different payloads</a:t>
            </a:r>
            <a:endParaRPr sz="2200" b="0" i="0" u="none" strike="noStrike" cap="none">
              <a:solidFill>
                <a:srgbClr val="000000"/>
              </a:solidFill>
              <a:latin typeface="Arial"/>
              <a:ea typeface="Arial"/>
              <a:cs typeface="Arial"/>
              <a:sym typeface="Arial"/>
            </a:endParaRPr>
          </a:p>
        </p:txBody>
      </p:sp>
      <p:sp>
        <p:nvSpPr>
          <p:cNvPr id="292" name="Google Shape;292;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Launch Success Yearly Trend</a:t>
            </a:r>
            <a:endParaRPr sz="1400" b="0" i="0" u="none" strike="noStrike" cap="none">
              <a:solidFill>
                <a:srgbClr val="000000"/>
              </a:solidFill>
              <a:latin typeface="Arial"/>
              <a:ea typeface="Arial"/>
              <a:cs typeface="Arial"/>
              <a:sym typeface="Arial"/>
            </a:endParaRPr>
          </a:p>
        </p:txBody>
      </p:sp>
      <p:pic>
        <p:nvPicPr>
          <p:cNvPr id="293" name="Google Shape;293;p23"/>
          <p:cNvPicPr preferRelativeResize="0"/>
          <p:nvPr/>
        </p:nvPicPr>
        <p:blipFill rotWithShape="1">
          <a:blip r:embed="rId4">
            <a:alphaModFix/>
          </a:blip>
          <a:srcRect/>
          <a:stretch/>
        </p:blipFill>
        <p:spPr>
          <a:xfrm>
            <a:off x="6247799" y="1766449"/>
            <a:ext cx="5210175" cy="411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26</a:t>
            </a:fld>
            <a:endParaRPr/>
          </a:p>
        </p:txBody>
      </p:sp>
      <p:sp>
        <p:nvSpPr>
          <p:cNvPr id="299" name="Google Shape;299;p24"/>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There are four lauching sites:</a:t>
            </a:r>
            <a:endParaRPr sz="1400" b="0" i="0" u="none" strike="noStrike" cap="none">
              <a:solidFill>
                <a:srgbClr val="000000"/>
              </a:solidFill>
              <a:latin typeface="Arial"/>
              <a:ea typeface="Arial"/>
              <a:cs typeface="Arial"/>
              <a:sym typeface="Arial"/>
            </a:endParaRPr>
          </a:p>
        </p:txBody>
      </p:sp>
      <p:sp>
        <p:nvSpPr>
          <p:cNvPr id="300" name="Google Shape;300;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All Launch Site Names</a:t>
            </a:r>
            <a:endParaRPr sz="1400" b="0" i="0" u="none" strike="noStrike" cap="none">
              <a:solidFill>
                <a:srgbClr val="000000"/>
              </a:solidFill>
              <a:latin typeface="Arial"/>
              <a:ea typeface="Arial"/>
              <a:cs typeface="Arial"/>
              <a:sym typeface="Arial"/>
            </a:endParaRPr>
          </a:p>
        </p:txBody>
      </p:sp>
      <p:pic>
        <p:nvPicPr>
          <p:cNvPr id="301" name="Google Shape;301;p24" descr="A screenshot of a computer&#10;&#10;AI-generated content may be incorrect."/>
          <p:cNvPicPr preferRelativeResize="0"/>
          <p:nvPr/>
        </p:nvPicPr>
        <p:blipFill rotWithShape="1">
          <a:blip r:embed="rId4">
            <a:alphaModFix/>
          </a:blip>
          <a:srcRect/>
          <a:stretch/>
        </p:blipFill>
        <p:spPr>
          <a:xfrm>
            <a:off x="1676401" y="2455370"/>
            <a:ext cx="1947790" cy="2446423"/>
          </a:xfrm>
          <a:prstGeom prst="rect">
            <a:avLst/>
          </a:prstGeom>
          <a:noFill/>
          <a:ln>
            <a:noFill/>
          </a:ln>
        </p:spPr>
      </p:pic>
      <p:sp>
        <p:nvSpPr>
          <p:cNvPr id="302" name="Google Shape;302;p24"/>
          <p:cNvSpPr txBox="1"/>
          <p:nvPr/>
        </p:nvSpPr>
        <p:spPr>
          <a:xfrm>
            <a:off x="860612" y="5286909"/>
            <a:ext cx="94039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Listing the distinct launch sites shows all the locations SpaceX has used, and it forms the base for doing site-by-site comparisons later in the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27</a:t>
            </a:fld>
            <a:endParaRPr/>
          </a:p>
        </p:txBody>
      </p:sp>
      <p:sp>
        <p:nvSpPr>
          <p:cNvPr id="308" name="Google Shape;308;p25"/>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5 records where launch sites begin with `CCA`</a:t>
            </a:r>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1400" b="0" i="0" u="none" strike="noStrike" cap="none">
                <a:solidFill>
                  <a:srgbClr val="000000"/>
                </a:solidFill>
                <a:latin typeface="Arial"/>
                <a:ea typeface="Arial"/>
                <a:cs typeface="Arial"/>
                <a:sym typeface="Arial"/>
              </a:rPr>
              <a:t>Filtering with the CCA% pattern pulls up the Cape Canaveral pads, which are some of the most frequently used launch sites in the dataset.</a:t>
            </a:r>
            <a:endParaRPr sz="1400" b="0" i="0" u="none" strike="noStrike" cap="none">
              <a:solidFill>
                <a:srgbClr val="000000"/>
              </a:solidFill>
              <a:latin typeface="Arial"/>
              <a:ea typeface="Arial"/>
              <a:cs typeface="Arial"/>
              <a:sym typeface="Arial"/>
            </a:endParaRPr>
          </a:p>
        </p:txBody>
      </p:sp>
      <p:sp>
        <p:nvSpPr>
          <p:cNvPr id="309" name="Google Shape;309;p2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Launch Site Names Begin with 'CCA'</a:t>
            </a:r>
            <a:endParaRPr sz="1400" b="0" i="0" u="none" strike="noStrike" cap="none">
              <a:solidFill>
                <a:srgbClr val="000000"/>
              </a:solidFill>
              <a:latin typeface="Arial"/>
              <a:ea typeface="Arial"/>
              <a:cs typeface="Arial"/>
              <a:sym typeface="Arial"/>
            </a:endParaRPr>
          </a:p>
        </p:txBody>
      </p:sp>
      <p:pic>
        <p:nvPicPr>
          <p:cNvPr id="310" name="Google Shape;310;p25" descr="A screenshot of a computer&#10;&#10;AI-generated content may be incorrect."/>
          <p:cNvPicPr preferRelativeResize="0"/>
          <p:nvPr/>
        </p:nvPicPr>
        <p:blipFill rotWithShape="1">
          <a:blip r:embed="rId4">
            <a:alphaModFix/>
          </a:blip>
          <a:srcRect/>
          <a:stretch/>
        </p:blipFill>
        <p:spPr>
          <a:xfrm>
            <a:off x="1465955" y="2403406"/>
            <a:ext cx="5727994" cy="26607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28</a:t>
            </a:fld>
            <a:endParaRPr/>
          </a:p>
        </p:txBody>
      </p:sp>
      <p:sp>
        <p:nvSpPr>
          <p:cNvPr id="316" name="Google Shape;316;p26"/>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Total payload carried by boosters from NASA</a:t>
            </a:r>
            <a:endParaRPr sz="1400" b="0" i="0" u="none" strike="noStrike" cap="none">
              <a:solidFill>
                <a:srgbClr val="000000"/>
              </a:solidFill>
              <a:latin typeface="Arial"/>
              <a:ea typeface="Arial"/>
              <a:cs typeface="Arial"/>
              <a:sym typeface="Arial"/>
            </a:endParaRPr>
          </a:p>
        </p:txBody>
      </p:sp>
      <p:sp>
        <p:nvSpPr>
          <p:cNvPr id="317" name="Google Shape;317;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Total Payload Mass</a:t>
            </a:r>
            <a:endParaRPr sz="1400" b="0" i="0" u="none" strike="noStrike" cap="none">
              <a:solidFill>
                <a:srgbClr val="000000"/>
              </a:solidFill>
              <a:latin typeface="Arial"/>
              <a:ea typeface="Arial"/>
              <a:cs typeface="Arial"/>
              <a:sym typeface="Arial"/>
            </a:endParaRPr>
          </a:p>
        </p:txBody>
      </p:sp>
      <p:pic>
        <p:nvPicPr>
          <p:cNvPr id="318" name="Google Shape;318;p26" descr="A close up of a number&#10;&#10;AI-generated content may be incorrect."/>
          <p:cNvPicPr preferRelativeResize="0"/>
          <p:nvPr/>
        </p:nvPicPr>
        <p:blipFill rotWithShape="1">
          <a:blip r:embed="rId4">
            <a:alphaModFix/>
          </a:blip>
          <a:srcRect/>
          <a:stretch/>
        </p:blipFill>
        <p:spPr>
          <a:xfrm>
            <a:off x="2239099" y="2494419"/>
            <a:ext cx="2637701" cy="1138578"/>
          </a:xfrm>
          <a:prstGeom prst="rect">
            <a:avLst/>
          </a:prstGeom>
          <a:noFill/>
          <a:ln>
            <a:noFill/>
          </a:ln>
        </p:spPr>
      </p:pic>
      <p:sp>
        <p:nvSpPr>
          <p:cNvPr id="319" name="Google Shape;319;p26"/>
          <p:cNvSpPr txBox="1"/>
          <p:nvPr/>
        </p:nvSpPr>
        <p:spPr>
          <a:xfrm>
            <a:off x="814833" y="5417531"/>
            <a:ext cx="97455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Adding up payload mass for NASA missions shows how much cargo the agency has launched on Falcon 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3"/>
        <p:cNvGrpSpPr/>
        <p:nvPr/>
      </p:nvGrpSpPr>
      <p:grpSpPr>
        <a:xfrm>
          <a:off x="0" y="0"/>
          <a:ext cx="0" cy="0"/>
          <a:chOff x="0" y="0"/>
          <a:chExt cx="0" cy="0"/>
        </a:xfrm>
      </p:grpSpPr>
      <p:sp>
        <p:nvSpPr>
          <p:cNvPr id="324" name="Google Shape;324;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29</a:t>
            </a:fld>
            <a:endParaRPr/>
          </a:p>
        </p:txBody>
      </p:sp>
      <p:sp>
        <p:nvSpPr>
          <p:cNvPr id="325" name="Google Shape;325;p27"/>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The average payload mass carried by booster version F9 v1.1</a:t>
            </a:r>
            <a:endParaRPr sz="1400" b="0" i="0" u="none" strike="noStrike" cap="none">
              <a:solidFill>
                <a:srgbClr val="000000"/>
              </a:solidFill>
              <a:latin typeface="Arial"/>
              <a:ea typeface="Arial"/>
              <a:cs typeface="Arial"/>
              <a:sym typeface="Arial"/>
            </a:endParaRPr>
          </a:p>
        </p:txBody>
      </p:sp>
      <p:sp>
        <p:nvSpPr>
          <p:cNvPr id="326" name="Google Shape;326;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Average Payload Mass by F9 v1.1</a:t>
            </a:r>
            <a:endParaRPr sz="1400" b="0" i="0" u="none" strike="noStrike" cap="none">
              <a:solidFill>
                <a:srgbClr val="000000"/>
              </a:solidFill>
              <a:latin typeface="Arial"/>
              <a:ea typeface="Arial"/>
              <a:cs typeface="Arial"/>
              <a:sym typeface="Arial"/>
            </a:endParaRPr>
          </a:p>
        </p:txBody>
      </p:sp>
      <p:sp>
        <p:nvSpPr>
          <p:cNvPr id="327" name="Google Shape;327;p27"/>
          <p:cNvSpPr txBox="1"/>
          <p:nvPr/>
        </p:nvSpPr>
        <p:spPr>
          <a:xfrm>
            <a:off x="770010" y="5778867"/>
            <a:ext cx="97455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Taking the average payload for the F9 v1.1 booster shows what that version could handle compared to newer ones.</a:t>
            </a:r>
            <a:endParaRPr sz="1400" b="0" i="0" u="none" strike="noStrike" cap="none">
              <a:solidFill>
                <a:srgbClr val="000000"/>
              </a:solidFill>
              <a:latin typeface="Arial"/>
              <a:ea typeface="Arial"/>
              <a:cs typeface="Arial"/>
              <a:sym typeface="Arial"/>
            </a:endParaRPr>
          </a:p>
        </p:txBody>
      </p:sp>
      <p:pic>
        <p:nvPicPr>
          <p:cNvPr id="328" name="Google Shape;328;p27" descr="A close up of a pay&#10;&#10;AI-generated content may be incorrect."/>
          <p:cNvPicPr preferRelativeResize="0"/>
          <p:nvPr/>
        </p:nvPicPr>
        <p:blipFill rotWithShape="1">
          <a:blip r:embed="rId4">
            <a:alphaModFix/>
          </a:blip>
          <a:srcRect/>
          <a:stretch/>
        </p:blipFill>
        <p:spPr>
          <a:xfrm>
            <a:off x="2394864" y="2950808"/>
            <a:ext cx="2616406" cy="1232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a:t>3</a:t>
            </a:fld>
            <a:endParaRPr/>
          </a:p>
        </p:txBody>
      </p:sp>
      <p:sp>
        <p:nvSpPr>
          <p:cNvPr id="101" name="Google Shape;101;p3"/>
          <p:cNvSpPr txBox="1"/>
          <p:nvPr/>
        </p:nvSpPr>
        <p:spPr>
          <a:xfrm>
            <a:off x="958903" y="1967948"/>
            <a:ext cx="9387732" cy="4459263"/>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Methods in brief: I combined targeted web scraping with the SpaceX REST API to create a consolidated dataset, which I then standardized using data wrangling.  I developed interactive folium maps and a Plotly Dash dashboard, used plots and SQL to investigate patterns, and trained and adjusted classification models to forecast launch success.</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Brief results: Lighter payloads performed well, and success rates tended to be higher for specific orbits and launch locations. EDA helped to understand which features are the best option to define the success of launchings. The best model used payload, orbit, booster version, and site to accurately estimate the success probability.</a:t>
            </a:r>
            <a:endParaRPr sz="1400" b="0" i="0" u="none" strike="noStrike" cap="none">
              <a:solidFill>
                <a:srgbClr val="000000"/>
              </a:solidFill>
              <a:latin typeface="Arial"/>
              <a:ea typeface="Arial"/>
              <a:cs typeface="Arial"/>
              <a:sym typeface="Arial"/>
            </a:endParaRPr>
          </a:p>
        </p:txBody>
      </p:sp>
      <p:sp>
        <p:nvSpPr>
          <p:cNvPr id="102" name="Google Shape;102;p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Executive Summary</a:t>
            </a:r>
            <a:endParaRPr sz="4000" b="0" i="0" u="none" strike="noStrike" cap="none">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sp>
        <p:nvSpPr>
          <p:cNvPr id="333" name="Google Shape;333;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30</a:t>
            </a:fld>
            <a:endParaRPr/>
          </a:p>
        </p:txBody>
      </p:sp>
      <p:sp>
        <p:nvSpPr>
          <p:cNvPr id="334" name="Google Shape;334;p28"/>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First successful landing outcome on ground pad</a:t>
            </a:r>
            <a:endParaRPr sz="2800" b="0" i="0" u="none" strike="noStrike" cap="none">
              <a:solidFill>
                <a:srgbClr val="292929"/>
              </a:solidFill>
              <a:latin typeface="Calibri"/>
              <a:ea typeface="Calibri"/>
              <a:cs typeface="Calibri"/>
              <a:sym typeface="Calibri"/>
            </a:endParaRPr>
          </a:p>
        </p:txBody>
      </p:sp>
      <p:sp>
        <p:nvSpPr>
          <p:cNvPr id="335" name="Google Shape;335;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First Successful Ground Landing Date</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734027" y="5438299"/>
            <a:ext cx="963813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Finding the date of the first successful ground landing is important because it marks the point when SpaceX proved boosters could be reused. This milestone helps set the timeline for how their reusability efforts developed.</a:t>
            </a:r>
            <a:endParaRPr sz="1400" b="0" i="0" u="none" strike="noStrike" cap="none">
              <a:solidFill>
                <a:srgbClr val="000000"/>
              </a:solidFill>
              <a:latin typeface="Arial"/>
              <a:ea typeface="Arial"/>
              <a:cs typeface="Arial"/>
              <a:sym typeface="Arial"/>
            </a:endParaRPr>
          </a:p>
        </p:txBody>
      </p:sp>
      <p:pic>
        <p:nvPicPr>
          <p:cNvPr id="337" name="Google Shape;337;p28" descr="A close up of a number&#10;&#10;AI-generated content may be incorrect."/>
          <p:cNvPicPr preferRelativeResize="0"/>
          <p:nvPr/>
        </p:nvPicPr>
        <p:blipFill rotWithShape="1">
          <a:blip r:embed="rId4">
            <a:alphaModFix/>
          </a:blip>
          <a:srcRect/>
          <a:stretch/>
        </p:blipFill>
        <p:spPr>
          <a:xfrm>
            <a:off x="2927159" y="2976271"/>
            <a:ext cx="2932235" cy="13447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2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31</a:t>
            </a:fld>
            <a:endParaRPr/>
          </a:p>
        </p:txBody>
      </p:sp>
      <p:sp>
        <p:nvSpPr>
          <p:cNvPr id="343" name="Google Shape;343;p29"/>
          <p:cNvSpPr txBox="1">
            <a:spLocks noGrp="1"/>
          </p:cNvSpPr>
          <p:nvPr>
            <p:ph type="body" idx="1"/>
          </p:nvPr>
        </p:nvSpPr>
        <p:spPr>
          <a:xfrm>
            <a:off x="770011" y="15208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List the names of boosters which have successfully landed on drone ship and had payload mass greater than 4000 but less than 6000</a:t>
            </a: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b="0" i="0" u="none" strike="noStrike" cap="none">
              <a:solidFill>
                <a:srgbClr val="292929"/>
              </a:solidFill>
              <a:latin typeface="Arial"/>
              <a:ea typeface="Arial"/>
              <a:cs typeface="Arial"/>
              <a:sym typeface="Arial"/>
            </a:endParaRPr>
          </a:p>
        </p:txBody>
      </p:sp>
      <p:sp>
        <p:nvSpPr>
          <p:cNvPr id="344" name="Google Shape;344;p2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Successful Drone Ship Landing with Payload between 4000 and 6000</a:t>
            </a:r>
            <a:endParaRPr sz="1400" b="0" i="0" u="none" strike="noStrike" cap="none">
              <a:solidFill>
                <a:srgbClr val="000000"/>
              </a:solidFill>
              <a:latin typeface="Arial"/>
              <a:ea typeface="Arial"/>
              <a:cs typeface="Arial"/>
              <a:sym typeface="Arial"/>
            </a:endParaRPr>
          </a:p>
        </p:txBody>
      </p:sp>
      <p:sp>
        <p:nvSpPr>
          <p:cNvPr id="345" name="Google Shape;345;p29"/>
          <p:cNvSpPr txBox="1"/>
          <p:nvPr/>
        </p:nvSpPr>
        <p:spPr>
          <a:xfrm>
            <a:off x="770011" y="5763963"/>
            <a:ext cx="99508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Checking for successful drone-ship landings in the 4–6 ton payload range shows how SpaceX managed heavier missions while still recovering boosters. It highlights the balance between carrying larger loads and maintaining reusability.</a:t>
            </a:r>
            <a:endParaRPr sz="1400" b="0" i="0" u="none" strike="noStrike" cap="none">
              <a:solidFill>
                <a:srgbClr val="000000"/>
              </a:solidFill>
              <a:latin typeface="Arial"/>
              <a:ea typeface="Arial"/>
              <a:cs typeface="Arial"/>
              <a:sym typeface="Arial"/>
            </a:endParaRPr>
          </a:p>
        </p:txBody>
      </p:sp>
      <p:pic>
        <p:nvPicPr>
          <p:cNvPr id="346" name="Google Shape;346;p29" descr="A screenshot of a computer&#10;&#10;AI-generated content may be incorrect."/>
          <p:cNvPicPr preferRelativeResize="0"/>
          <p:nvPr/>
        </p:nvPicPr>
        <p:blipFill rotWithShape="1">
          <a:blip r:embed="rId4">
            <a:alphaModFix/>
          </a:blip>
          <a:srcRect/>
          <a:stretch/>
        </p:blipFill>
        <p:spPr>
          <a:xfrm>
            <a:off x="3532094" y="2819747"/>
            <a:ext cx="2067135" cy="23329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3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32</a:t>
            </a:fld>
            <a:endParaRPr/>
          </a:p>
        </p:txBody>
      </p:sp>
      <p:sp>
        <p:nvSpPr>
          <p:cNvPr id="352" name="Google Shape;352;p30"/>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The total number of successful and failure mission outcomes</a:t>
            </a:r>
            <a:endParaRPr sz="1400" b="0" i="0" u="none" strike="noStrike" cap="none">
              <a:solidFill>
                <a:srgbClr val="000000"/>
              </a:solidFill>
              <a:latin typeface="Arial"/>
              <a:ea typeface="Arial"/>
              <a:cs typeface="Arial"/>
              <a:sym typeface="Arial"/>
            </a:endParaRPr>
          </a:p>
        </p:txBody>
      </p:sp>
      <p:sp>
        <p:nvSpPr>
          <p:cNvPr id="353" name="Google Shape;353;p3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Total Number of Successful and Failure Mission Outcomes</a:t>
            </a:r>
            <a:endParaRPr sz="1400" b="0" i="0" u="none" strike="noStrike" cap="none">
              <a:solidFill>
                <a:srgbClr val="000000"/>
              </a:solidFill>
              <a:latin typeface="Arial"/>
              <a:ea typeface="Arial"/>
              <a:cs typeface="Arial"/>
              <a:sym typeface="Arial"/>
            </a:endParaRPr>
          </a:p>
        </p:txBody>
      </p:sp>
      <p:sp>
        <p:nvSpPr>
          <p:cNvPr id="354" name="Google Shape;354;p30"/>
          <p:cNvSpPr txBox="1"/>
          <p:nvPr/>
        </p:nvSpPr>
        <p:spPr>
          <a:xfrm>
            <a:off x="546847" y="5703172"/>
            <a:ext cx="1039905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Counting all successful and failed launches gives a clear picture of overall performance. It shows how many missions went as planned and how many didn’t, giving context for SpaceX’s progress.</a:t>
            </a:r>
            <a:endParaRPr sz="1400" b="0" i="0" u="none" strike="noStrike" cap="none">
              <a:solidFill>
                <a:srgbClr val="000000"/>
              </a:solidFill>
              <a:latin typeface="Arial"/>
              <a:ea typeface="Arial"/>
              <a:cs typeface="Arial"/>
              <a:sym typeface="Arial"/>
            </a:endParaRPr>
          </a:p>
        </p:txBody>
      </p:sp>
      <p:pic>
        <p:nvPicPr>
          <p:cNvPr id="355" name="Google Shape;355;p30" descr="A screenshot of a computer&#10;&#10;AI-generated content may be incorrect."/>
          <p:cNvPicPr preferRelativeResize="0"/>
          <p:nvPr/>
        </p:nvPicPr>
        <p:blipFill rotWithShape="1">
          <a:blip r:embed="rId4">
            <a:alphaModFix/>
          </a:blip>
          <a:srcRect/>
          <a:stretch/>
        </p:blipFill>
        <p:spPr>
          <a:xfrm>
            <a:off x="2297911" y="2626800"/>
            <a:ext cx="3735336" cy="24804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3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33</a:t>
            </a:fld>
            <a:endParaRPr/>
          </a:p>
        </p:txBody>
      </p:sp>
      <p:sp>
        <p:nvSpPr>
          <p:cNvPr id="361" name="Google Shape;361;p31"/>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Names of the boosters which have carried the maximum payload mass</a:t>
            </a:r>
            <a:endParaRPr sz="1400" b="0" i="0" u="none" strike="noStrike" cap="none">
              <a:solidFill>
                <a:srgbClr val="000000"/>
              </a:solidFill>
              <a:latin typeface="Arial"/>
              <a:ea typeface="Arial"/>
              <a:cs typeface="Arial"/>
              <a:sym typeface="Arial"/>
            </a:endParaRPr>
          </a:p>
        </p:txBody>
      </p:sp>
      <p:sp>
        <p:nvSpPr>
          <p:cNvPr id="362" name="Google Shape;362;p3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Boosters Carried Maximum Payload</a:t>
            </a:r>
            <a:endParaRPr sz="1400" b="0" i="0" u="none" strike="noStrike" cap="none">
              <a:solidFill>
                <a:srgbClr val="000000"/>
              </a:solidFill>
              <a:latin typeface="Arial"/>
              <a:ea typeface="Arial"/>
              <a:cs typeface="Arial"/>
              <a:sym typeface="Arial"/>
            </a:endParaRPr>
          </a:p>
        </p:txBody>
      </p:sp>
      <p:pic>
        <p:nvPicPr>
          <p:cNvPr id="363" name="Google Shape;363;p31" descr="A screenshot of a phone&#10;&#10;AI-generated content may be incorrect."/>
          <p:cNvPicPr preferRelativeResize="0"/>
          <p:nvPr/>
        </p:nvPicPr>
        <p:blipFill rotWithShape="1">
          <a:blip r:embed="rId4">
            <a:alphaModFix/>
          </a:blip>
          <a:srcRect/>
          <a:stretch/>
        </p:blipFill>
        <p:spPr>
          <a:xfrm>
            <a:off x="1374381" y="2397386"/>
            <a:ext cx="1664654" cy="3829006"/>
          </a:xfrm>
          <a:prstGeom prst="rect">
            <a:avLst/>
          </a:prstGeom>
          <a:noFill/>
          <a:ln>
            <a:noFill/>
          </a:ln>
        </p:spPr>
      </p:pic>
      <p:sp>
        <p:nvSpPr>
          <p:cNvPr id="364" name="Google Shape;364;p31"/>
          <p:cNvSpPr txBox="1"/>
          <p:nvPr/>
        </p:nvSpPr>
        <p:spPr>
          <a:xfrm>
            <a:off x="3990372" y="4764427"/>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Listing boosters that carried the heaviest payloads showcases edge-case performance and informs payload-risk hypotheses.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34</a:t>
            </a:fld>
            <a:endParaRPr/>
          </a:p>
        </p:txBody>
      </p:sp>
      <p:sp>
        <p:nvSpPr>
          <p:cNvPr id="370" name="Google Shape;370;p32"/>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Failed landing_outcomes in drone ship, their booster versions, and launch site names for in year 2015</a:t>
            </a:r>
            <a:endParaRPr sz="1400" b="0" i="0" u="none" strike="noStrike" cap="none">
              <a:solidFill>
                <a:srgbClr val="000000"/>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b="0" i="0" u="none" strike="noStrike" cap="none">
              <a:solidFill>
                <a:srgbClr val="292929"/>
              </a:solidFill>
              <a:latin typeface="Arial"/>
              <a:ea typeface="Arial"/>
              <a:cs typeface="Arial"/>
              <a:sym typeface="Arial"/>
            </a:endParaRPr>
          </a:p>
        </p:txBody>
      </p:sp>
      <p:sp>
        <p:nvSpPr>
          <p:cNvPr id="371" name="Google Shape;371;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2015 Launch Records</a:t>
            </a:r>
            <a:endParaRPr sz="1400" b="0" i="0" u="none" strike="noStrike" cap="none">
              <a:solidFill>
                <a:srgbClr val="000000"/>
              </a:solidFill>
              <a:latin typeface="Arial"/>
              <a:ea typeface="Arial"/>
              <a:cs typeface="Arial"/>
              <a:sym typeface="Arial"/>
            </a:endParaRPr>
          </a:p>
        </p:txBody>
      </p:sp>
      <p:sp>
        <p:nvSpPr>
          <p:cNvPr id="372" name="Google Shape;372;p32"/>
          <p:cNvSpPr txBox="1"/>
          <p:nvPr/>
        </p:nvSpPr>
        <p:spPr>
          <a:xfrm>
            <a:off x="734027" y="5778867"/>
            <a:ext cx="95126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 focused 2015 slice for drone-ship failures, including booster versions and sites, helps diagnose early-phase learning areas.</a:t>
            </a:r>
            <a:endParaRPr sz="1400" b="0" i="0" u="none" strike="noStrike" cap="none">
              <a:solidFill>
                <a:srgbClr val="000000"/>
              </a:solidFill>
              <a:latin typeface="Arial"/>
              <a:ea typeface="Arial"/>
              <a:cs typeface="Arial"/>
              <a:sym typeface="Arial"/>
            </a:endParaRPr>
          </a:p>
        </p:txBody>
      </p:sp>
      <p:pic>
        <p:nvPicPr>
          <p:cNvPr id="373" name="Google Shape;373;p32" descr="A screenshot of a computer&#10;&#10;AI-generated content may be incorrect."/>
          <p:cNvPicPr preferRelativeResize="0"/>
          <p:nvPr/>
        </p:nvPicPr>
        <p:blipFill rotWithShape="1">
          <a:blip r:embed="rId4">
            <a:alphaModFix/>
          </a:blip>
          <a:srcRect/>
          <a:stretch/>
        </p:blipFill>
        <p:spPr>
          <a:xfrm>
            <a:off x="1676400" y="2915252"/>
            <a:ext cx="7508993" cy="20332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35</a:t>
            </a:fld>
            <a:endParaRPr/>
          </a:p>
        </p:txBody>
      </p:sp>
      <p:sp>
        <p:nvSpPr>
          <p:cNvPr id="379" name="Google Shape;379;p33"/>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Ranking of all landing outcomes (such as Failure (drone ship) or Success (ground pad)) between the date 2010-06-04 and 2017-03-20, in descending order</a:t>
            </a:r>
            <a:endParaRPr sz="1400" b="0" i="0" u="none" strike="noStrike" cap="none">
              <a:solidFill>
                <a:srgbClr val="000000"/>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b="0" i="0" u="none" strike="noStrike" cap="none">
              <a:solidFill>
                <a:srgbClr val="292929"/>
              </a:solidFill>
              <a:latin typeface="Arial"/>
              <a:ea typeface="Arial"/>
              <a:cs typeface="Arial"/>
              <a:sym typeface="Arial"/>
            </a:endParaRPr>
          </a:p>
        </p:txBody>
      </p:sp>
      <p:sp>
        <p:nvSpPr>
          <p:cNvPr id="380" name="Google Shape;380;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Rank Landing Outcomes Between 2010-06-04 and 2017-03-20</a:t>
            </a:r>
            <a:endParaRPr sz="1400" b="0" i="0" u="none" strike="noStrike" cap="none">
              <a:solidFill>
                <a:srgbClr val="000000"/>
              </a:solidFill>
              <a:latin typeface="Arial"/>
              <a:ea typeface="Arial"/>
              <a:cs typeface="Arial"/>
              <a:sym typeface="Arial"/>
            </a:endParaRPr>
          </a:p>
        </p:txBody>
      </p:sp>
      <p:pic>
        <p:nvPicPr>
          <p:cNvPr id="381" name="Google Shape;381;p33" descr="A screenshot of a computer&#10;&#10;AI-generated content may be incorrect."/>
          <p:cNvPicPr preferRelativeResize="0"/>
          <p:nvPr/>
        </p:nvPicPr>
        <p:blipFill rotWithShape="1">
          <a:blip r:embed="rId4">
            <a:alphaModFix/>
          </a:blip>
          <a:srcRect/>
          <a:stretch/>
        </p:blipFill>
        <p:spPr>
          <a:xfrm>
            <a:off x="1314225" y="3134474"/>
            <a:ext cx="2657139" cy="3195590"/>
          </a:xfrm>
          <a:prstGeom prst="rect">
            <a:avLst/>
          </a:prstGeom>
          <a:noFill/>
          <a:ln>
            <a:noFill/>
          </a:ln>
        </p:spPr>
      </p:pic>
      <p:sp>
        <p:nvSpPr>
          <p:cNvPr id="382" name="Google Shape;382;p33"/>
          <p:cNvSpPr txBox="1"/>
          <p:nvPr/>
        </p:nvSpPr>
        <p:spPr>
          <a:xfrm>
            <a:off x="4267200" y="4362937"/>
            <a:ext cx="6096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Ranking the landing outcomes from this period shows the balance between successes and failures in SpaceX’s early years, giving context to how their recovery methods improved over time.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sp>
        <p:nvSpPr>
          <p:cNvPr id="387" name="Google Shape;387;p34"/>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Section 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1"/>
        <p:cNvGrpSpPr/>
        <p:nvPr/>
      </p:nvGrpSpPr>
      <p:grpSpPr>
        <a:xfrm>
          <a:off x="0" y="0"/>
          <a:ext cx="0" cy="0"/>
          <a:chOff x="0" y="0"/>
          <a:chExt cx="0" cy="0"/>
        </a:xfrm>
      </p:grpSpPr>
      <p:sp>
        <p:nvSpPr>
          <p:cNvPr id="392" name="Google Shape;392;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37</a:t>
            </a:fld>
            <a:endParaRPr/>
          </a:p>
        </p:txBody>
      </p:sp>
      <p:sp>
        <p:nvSpPr>
          <p:cNvPr id="393" name="Google Shape;393;p35"/>
          <p:cNvSpPr txBox="1">
            <a:spLocks noGrp="1"/>
          </p:cNvSpPr>
          <p:nvPr>
            <p:ph type="body" idx="1"/>
          </p:nvPr>
        </p:nvSpPr>
        <p:spPr>
          <a:xfrm>
            <a:off x="770010" y="1477875"/>
            <a:ext cx="9745500" cy="43512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t>Launch sites are located near sea for safety, as rocket failures are less catastrophic over open water, and for logistics, as rocket components are easier to transport by ships.</a:t>
            </a:r>
            <a:endParaRPr sz="2200" b="0" i="0" u="none" strike="noStrike" cap="none">
              <a:solidFill>
                <a:srgbClr val="000000"/>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394" name="Google Shape;394;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All launch sites</a:t>
            </a:r>
            <a:endParaRPr sz="1400" b="0" i="0" u="none" strike="noStrike" cap="none">
              <a:solidFill>
                <a:srgbClr val="000000"/>
              </a:solidFill>
              <a:latin typeface="Arial"/>
              <a:ea typeface="Arial"/>
              <a:cs typeface="Arial"/>
              <a:sym typeface="Arial"/>
            </a:endParaRPr>
          </a:p>
        </p:txBody>
      </p:sp>
      <p:pic>
        <p:nvPicPr>
          <p:cNvPr id="395" name="Google Shape;395;p35" title="folium_1.png"/>
          <p:cNvPicPr preferRelativeResize="0"/>
          <p:nvPr/>
        </p:nvPicPr>
        <p:blipFill>
          <a:blip r:embed="rId4">
            <a:alphaModFix/>
          </a:blip>
          <a:stretch>
            <a:fillRect/>
          </a:stretch>
        </p:blipFill>
        <p:spPr>
          <a:xfrm>
            <a:off x="2426780" y="2788023"/>
            <a:ext cx="6431959" cy="39534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3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38</a:t>
            </a:fld>
            <a:endParaRPr/>
          </a:p>
        </p:txBody>
      </p:sp>
      <p:sp>
        <p:nvSpPr>
          <p:cNvPr id="401" name="Google Shape;401;p36"/>
          <p:cNvSpPr txBox="1">
            <a:spLocks noGrp="1"/>
          </p:cNvSpPr>
          <p:nvPr>
            <p:ph type="body" idx="1"/>
          </p:nvPr>
        </p:nvSpPr>
        <p:spPr>
          <a:xfrm>
            <a:off x="770010" y="1491775"/>
            <a:ext cx="9745500" cy="4351200"/>
          </a:xfrm>
          <a:prstGeom prst="rect">
            <a:avLst/>
          </a:prstGeom>
          <a:noFill/>
          <a:ln>
            <a:noFill/>
          </a:ln>
        </p:spPr>
        <p:txBody>
          <a:bodyPr spcFirstLastPara="1" wrap="square" lIns="91425" tIns="45700" rIns="91425" bIns="45700" anchor="t" anchorCtr="0">
            <a:normAutofit/>
          </a:bodyPr>
          <a:lstStyle/>
          <a:p>
            <a:pPr marL="457200" marR="0" lvl="0" indent="-368300" algn="l" rtl="0">
              <a:lnSpc>
                <a:spcPct val="90000"/>
              </a:lnSpc>
              <a:spcBef>
                <a:spcPts val="1400"/>
              </a:spcBef>
              <a:spcAft>
                <a:spcPts val="0"/>
              </a:spcAft>
              <a:buClr>
                <a:srgbClr val="292929"/>
              </a:buClr>
              <a:buSzPts val="2200"/>
              <a:buFont typeface="Calibri"/>
              <a:buChar char="●"/>
            </a:pPr>
            <a:r>
              <a:rPr lang="en-US" sz="2200">
                <a:solidFill>
                  <a:srgbClr val="292929"/>
                </a:solidFill>
                <a:latin typeface="Calibri"/>
                <a:ea typeface="Calibri"/>
                <a:cs typeface="Calibri"/>
                <a:sym typeface="Calibri"/>
              </a:rPr>
              <a:t>Launch outcomes for VAFB SLC-4E launch site</a:t>
            </a:r>
            <a:endParaRPr sz="2200">
              <a:solidFill>
                <a:srgbClr val="292929"/>
              </a:solidFill>
              <a:latin typeface="Calibri"/>
              <a:ea typeface="Calibri"/>
              <a:cs typeface="Calibri"/>
              <a:sym typeface="Calibri"/>
            </a:endParaRPr>
          </a:p>
          <a:p>
            <a:pPr marL="457200" marR="0" lvl="0" indent="-368300" algn="l" rtl="0">
              <a:lnSpc>
                <a:spcPct val="90000"/>
              </a:lnSpc>
              <a:spcBef>
                <a:spcPts val="0"/>
              </a:spcBef>
              <a:spcAft>
                <a:spcPts val="0"/>
              </a:spcAft>
              <a:buClr>
                <a:srgbClr val="292929"/>
              </a:buClr>
              <a:buSzPts val="2200"/>
              <a:buFont typeface="Calibri"/>
              <a:buChar char="●"/>
            </a:pPr>
            <a:r>
              <a:rPr lang="en-US" sz="2200">
                <a:solidFill>
                  <a:srgbClr val="292929"/>
                </a:solidFill>
                <a:latin typeface="Calibri"/>
                <a:ea typeface="Calibri"/>
                <a:cs typeface="Calibri"/>
                <a:sym typeface="Calibri"/>
              </a:rPr>
              <a:t>Green markers indicate successful launches and red markers indicate failures.</a:t>
            </a:r>
            <a:endParaRPr sz="2200">
              <a:solidFill>
                <a:srgbClr val="292929"/>
              </a:solidFill>
              <a:latin typeface="Calibri"/>
              <a:ea typeface="Calibri"/>
              <a:cs typeface="Calibri"/>
              <a:sym typeface="Calibri"/>
            </a:endParaRPr>
          </a:p>
        </p:txBody>
      </p:sp>
      <p:sp>
        <p:nvSpPr>
          <p:cNvPr id="402" name="Google Shape;402;p3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Launch outcomes by site</a:t>
            </a:r>
            <a:endParaRPr sz="1400" b="0" i="0" u="none" strike="noStrike" cap="none">
              <a:solidFill>
                <a:srgbClr val="000000"/>
              </a:solidFill>
              <a:latin typeface="Arial"/>
              <a:ea typeface="Arial"/>
              <a:cs typeface="Arial"/>
              <a:sym typeface="Arial"/>
            </a:endParaRPr>
          </a:p>
        </p:txBody>
      </p:sp>
      <p:pic>
        <p:nvPicPr>
          <p:cNvPr id="403" name="Google Shape;403;p36" title="folium_3.png"/>
          <p:cNvPicPr preferRelativeResize="0"/>
          <p:nvPr/>
        </p:nvPicPr>
        <p:blipFill>
          <a:blip r:embed="rId4">
            <a:alphaModFix/>
          </a:blip>
          <a:stretch>
            <a:fillRect/>
          </a:stretch>
        </p:blipFill>
        <p:spPr>
          <a:xfrm>
            <a:off x="2280475" y="2550513"/>
            <a:ext cx="6724650" cy="3876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g37789513f21_0_4"/>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39</a:t>
            </a:fld>
            <a:endParaRPr/>
          </a:p>
        </p:txBody>
      </p:sp>
      <p:sp>
        <p:nvSpPr>
          <p:cNvPr id="409" name="Google Shape;409;g37789513f21_0_4"/>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Logistics for KSC LC-39A launch site</a:t>
            </a:r>
            <a:endParaRPr sz="1400" b="0" i="0" u="none" strike="noStrike" cap="none">
              <a:solidFill>
                <a:srgbClr val="000000"/>
              </a:solidFill>
              <a:latin typeface="Arial"/>
              <a:ea typeface="Arial"/>
              <a:cs typeface="Arial"/>
              <a:sym typeface="Arial"/>
            </a:endParaRPr>
          </a:p>
        </p:txBody>
      </p:sp>
      <p:pic>
        <p:nvPicPr>
          <p:cNvPr id="410" name="Google Shape;410;g37789513f21_0_4" title="folium_4.png"/>
          <p:cNvPicPr preferRelativeResize="0"/>
          <p:nvPr/>
        </p:nvPicPr>
        <p:blipFill>
          <a:blip r:embed="rId4">
            <a:alphaModFix/>
          </a:blip>
          <a:stretch>
            <a:fillRect/>
          </a:stretch>
        </p:blipFill>
        <p:spPr>
          <a:xfrm>
            <a:off x="7095750" y="1461525"/>
            <a:ext cx="4679576" cy="5717100"/>
          </a:xfrm>
          <a:prstGeom prst="rect">
            <a:avLst/>
          </a:prstGeom>
          <a:noFill/>
          <a:ln>
            <a:noFill/>
          </a:ln>
        </p:spPr>
      </p:pic>
      <p:pic>
        <p:nvPicPr>
          <p:cNvPr id="411" name="Google Shape;411;g37789513f21_0_4" title="folium)5.png"/>
          <p:cNvPicPr preferRelativeResize="0"/>
          <p:nvPr/>
        </p:nvPicPr>
        <p:blipFill>
          <a:blip r:embed="rId5">
            <a:alphaModFix/>
          </a:blip>
          <a:stretch>
            <a:fillRect/>
          </a:stretch>
        </p:blipFill>
        <p:spPr>
          <a:xfrm>
            <a:off x="770006" y="1461524"/>
            <a:ext cx="5882968" cy="5396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600"/>
              <a:buNone/>
            </a:pPr>
            <a:fld id="{00000000-1234-1234-1234-123412341234}" type="slidenum">
              <a:rPr lang="en-US"/>
              <a:t>4</a:t>
            </a:fld>
            <a:endParaRPr/>
          </a:p>
        </p:txBody>
      </p:sp>
      <p:sp>
        <p:nvSpPr>
          <p:cNvPr id="108" name="Google Shape;108;p4"/>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Introduction</a:t>
            </a:r>
            <a:endParaRPr sz="4000" b="0" i="0" u="none" strike="noStrike" cap="none">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696" y="2521402"/>
            <a:ext cx="8394025" cy="3193597"/>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140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To compete with the well-known SpaceX, the new company Space Y is taking action.  By reducing marginal launch costs, Falcon 9's reusable architecture has changed the way people can access orbit.  I convert mission-level records into useful insight for this project:  Which elements are most beneficial to success?  What is the relationship between launch site, orbit, and payload mass?  Can those relationships be predicted to new launches using a predictive model?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5"/>
        <p:cNvGrpSpPr/>
        <p:nvPr/>
      </p:nvGrpSpPr>
      <p:grpSpPr>
        <a:xfrm>
          <a:off x="0" y="0"/>
          <a:ext cx="0" cy="0"/>
          <a:chOff x="0" y="0"/>
          <a:chExt cx="0" cy="0"/>
        </a:xfrm>
      </p:grpSpPr>
      <p:sp>
        <p:nvSpPr>
          <p:cNvPr id="416" name="Google Shape;416;p3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40</a:t>
            </a:fld>
            <a:endParaRPr/>
          </a:p>
        </p:txBody>
      </p:sp>
      <p:sp>
        <p:nvSpPr>
          <p:cNvPr id="417" name="Google Shape;417;p37"/>
          <p:cNvSpPr txBox="1">
            <a:spLocks noGrp="1"/>
          </p:cNvSpPr>
          <p:nvPr>
            <p:ph type="body" idx="1"/>
          </p:nvPr>
        </p:nvSpPr>
        <p:spPr>
          <a:xfrm>
            <a:off x="770010" y="1690688"/>
            <a:ext cx="8597827" cy="431482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Launch site KSC LC-39A is located near railroad</a:t>
            </a:r>
            <a:endParaRPr sz="2200">
              <a:solidFill>
                <a:srgbClr val="292929"/>
              </a:solidFill>
            </a:endParaRPr>
          </a:p>
          <a:p>
            <a:pPr marL="228600" marR="0" lvl="0" indent="-228600" algn="l" rtl="0">
              <a:lnSpc>
                <a:spcPct val="100000"/>
              </a:lnSpc>
              <a:spcBef>
                <a:spcPts val="1400"/>
              </a:spcBef>
              <a:spcAft>
                <a:spcPts val="0"/>
              </a:spcAft>
              <a:buClr>
                <a:srgbClr val="292929"/>
              </a:buClr>
              <a:buSzPts val="2200"/>
              <a:buChar char="•"/>
            </a:pPr>
            <a:r>
              <a:rPr lang="en-US" sz="2200">
                <a:solidFill>
                  <a:srgbClr val="292929"/>
                </a:solidFill>
              </a:rPr>
              <a:t>Kennedy Parkway road facilitates the movement of equipment and personnel</a:t>
            </a:r>
            <a:endParaRPr sz="2200">
              <a:solidFill>
                <a:srgbClr val="292929"/>
              </a:solidFill>
            </a:endParaRPr>
          </a:p>
          <a:p>
            <a:pPr marL="228600" marR="0" lvl="0" indent="-228600" algn="l" rtl="0">
              <a:lnSpc>
                <a:spcPct val="100000"/>
              </a:lnSpc>
              <a:spcBef>
                <a:spcPts val="1400"/>
              </a:spcBef>
              <a:spcAft>
                <a:spcPts val="0"/>
              </a:spcAft>
              <a:buClr>
                <a:srgbClr val="292929"/>
              </a:buClr>
              <a:buSzPts val="2200"/>
              <a:buChar char="•"/>
            </a:pPr>
            <a:r>
              <a:rPr lang="en-US" sz="2200">
                <a:solidFill>
                  <a:srgbClr val="292929"/>
                </a:solidFill>
              </a:rPr>
              <a:t>To ensure safety, the launch site location is relatively far from houses</a:t>
            </a:r>
            <a:endParaRPr sz="2200">
              <a:solidFill>
                <a:srgbClr val="292929"/>
              </a:solidFill>
            </a:endParaRPr>
          </a:p>
          <a:p>
            <a:pPr marL="228600" marR="0" lvl="0" indent="-88900" algn="l" rtl="0">
              <a:lnSpc>
                <a:spcPct val="100000"/>
              </a:lnSpc>
              <a:spcBef>
                <a:spcPts val="1400"/>
              </a:spcBef>
              <a:spcAft>
                <a:spcPts val="0"/>
              </a:spcAft>
              <a:buClr>
                <a:schemeClr val="dk1"/>
              </a:buClr>
              <a:buSzPts val="2200"/>
              <a:buFont typeface="Arial"/>
              <a:buNone/>
            </a:pPr>
            <a:endParaRPr sz="2200" b="0" i="0" u="none" strike="noStrike" cap="none">
              <a:solidFill>
                <a:srgbClr val="292929"/>
              </a:solidFill>
              <a:latin typeface="Arial"/>
              <a:ea typeface="Arial"/>
              <a:cs typeface="Arial"/>
              <a:sym typeface="Arial"/>
            </a:endParaRPr>
          </a:p>
        </p:txBody>
      </p:sp>
      <p:sp>
        <p:nvSpPr>
          <p:cNvPr id="418" name="Google Shape;418;p3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Logistics for KSC LC-39A launch site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38"/>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Section 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7"/>
        <p:cNvGrpSpPr/>
        <p:nvPr/>
      </p:nvGrpSpPr>
      <p:grpSpPr>
        <a:xfrm>
          <a:off x="0" y="0"/>
          <a:ext cx="0" cy="0"/>
          <a:chOff x="0" y="0"/>
          <a:chExt cx="0" cy="0"/>
        </a:xfrm>
      </p:grpSpPr>
      <p:sp>
        <p:nvSpPr>
          <p:cNvPr id="428" name="Google Shape;428;p3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42</a:t>
            </a:fld>
            <a:endParaRPr/>
          </a:p>
        </p:txBody>
      </p:sp>
      <p:sp>
        <p:nvSpPr>
          <p:cNvPr id="429" name="Google Shape;429;p39"/>
          <p:cNvSpPr txBox="1">
            <a:spLocks noGrp="1"/>
          </p:cNvSpPr>
          <p:nvPr>
            <p:ph type="body" idx="1"/>
          </p:nvPr>
        </p:nvSpPr>
        <p:spPr>
          <a:xfrm>
            <a:off x="770010" y="1599600"/>
            <a:ext cx="9745500" cy="43512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Success of SpaceX rocket launch depends significantly on the launch site, success rate ranges from 12.5% to 41.7%</a:t>
            </a: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b="0" i="0" u="none" strike="noStrike" cap="none">
              <a:solidFill>
                <a:srgbClr val="292929"/>
              </a:solidFill>
              <a:latin typeface="Arial"/>
              <a:ea typeface="Arial"/>
              <a:cs typeface="Arial"/>
              <a:sym typeface="Arial"/>
            </a:endParaRPr>
          </a:p>
        </p:txBody>
      </p:sp>
      <p:sp>
        <p:nvSpPr>
          <p:cNvPr id="430" name="Google Shape;430;p3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Successful launches for all sites</a:t>
            </a:r>
            <a:endParaRPr sz="1400" b="0" i="0" u="none" strike="noStrike" cap="none">
              <a:solidFill>
                <a:srgbClr val="000000"/>
              </a:solidFill>
              <a:latin typeface="Arial"/>
              <a:ea typeface="Arial"/>
              <a:cs typeface="Arial"/>
              <a:sym typeface="Arial"/>
            </a:endParaRPr>
          </a:p>
        </p:txBody>
      </p:sp>
      <p:pic>
        <p:nvPicPr>
          <p:cNvPr id="431" name="Google Shape;431;p39" title="plot_1.png"/>
          <p:cNvPicPr preferRelativeResize="0"/>
          <p:nvPr/>
        </p:nvPicPr>
        <p:blipFill>
          <a:blip r:embed="rId4">
            <a:alphaModFix/>
          </a:blip>
          <a:stretch>
            <a:fillRect/>
          </a:stretch>
        </p:blipFill>
        <p:spPr>
          <a:xfrm>
            <a:off x="1210193" y="3003177"/>
            <a:ext cx="8857171" cy="36378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4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43</a:t>
            </a:fld>
            <a:endParaRPr/>
          </a:p>
        </p:txBody>
      </p:sp>
      <p:sp>
        <p:nvSpPr>
          <p:cNvPr id="437" name="Google Shape;437;p40"/>
          <p:cNvSpPr txBox="1">
            <a:spLocks noGrp="1"/>
          </p:cNvSpPr>
          <p:nvPr>
            <p:ph type="body" idx="1"/>
          </p:nvPr>
        </p:nvSpPr>
        <p:spPr>
          <a:xfrm>
            <a:off x="734027" y="1825625"/>
            <a:ext cx="10551583" cy="4351338"/>
          </a:xfrm>
          <a:prstGeom prst="rect">
            <a:avLst/>
          </a:prstGeom>
          <a:noFill/>
          <a:ln>
            <a:noFill/>
          </a:ln>
        </p:spPr>
        <p:txBody>
          <a:bodyPr spcFirstLastPara="1" wrap="square" lIns="91425" tIns="45700" rIns="91425" bIns="45700" anchor="t" anchorCtr="0">
            <a:normAutofit/>
          </a:bodyPr>
          <a:lstStyle/>
          <a:p>
            <a:pPr marL="457200" marR="0" lvl="0" indent="-368300" algn="l" rtl="0">
              <a:lnSpc>
                <a:spcPct val="90000"/>
              </a:lnSpc>
              <a:spcBef>
                <a:spcPts val="100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Kennedy Space Center (KSC LC-39A) launch site exhibits the highest launch success ratio at 76.9 %</a:t>
            </a:r>
            <a:endParaRPr sz="2200" b="0" i="0" u="none" strike="noStrike" cap="none">
              <a:solidFill>
                <a:schemeClr val="dk1"/>
              </a:solidFill>
              <a:latin typeface="Calibri"/>
              <a:ea typeface="Calibri"/>
              <a:cs typeface="Calibri"/>
              <a:sym typeface="Calibri"/>
            </a:endParaRPr>
          </a:p>
        </p:txBody>
      </p:sp>
      <p:sp>
        <p:nvSpPr>
          <p:cNvPr id="438" name="Google Shape;438;p4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Launch site with highest launch success ratio</a:t>
            </a:r>
            <a:endParaRPr sz="1400" b="0" i="0" u="none" strike="noStrike" cap="none">
              <a:solidFill>
                <a:srgbClr val="000000"/>
              </a:solidFill>
              <a:latin typeface="Arial"/>
              <a:ea typeface="Arial"/>
              <a:cs typeface="Arial"/>
              <a:sym typeface="Arial"/>
            </a:endParaRPr>
          </a:p>
        </p:txBody>
      </p:sp>
      <p:pic>
        <p:nvPicPr>
          <p:cNvPr id="439" name="Google Shape;439;p40" title="plot_2.png"/>
          <p:cNvPicPr preferRelativeResize="0"/>
          <p:nvPr/>
        </p:nvPicPr>
        <p:blipFill>
          <a:blip r:embed="rId4">
            <a:alphaModFix/>
          </a:blip>
          <a:stretch>
            <a:fillRect/>
          </a:stretch>
        </p:blipFill>
        <p:spPr>
          <a:xfrm>
            <a:off x="1686802" y="2576175"/>
            <a:ext cx="8682002" cy="3690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4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44</a:t>
            </a:fld>
            <a:endParaRPr/>
          </a:p>
        </p:txBody>
      </p:sp>
      <p:sp>
        <p:nvSpPr>
          <p:cNvPr id="445" name="Google Shape;445;p41"/>
          <p:cNvSpPr txBox="1">
            <a:spLocks noGrp="1"/>
          </p:cNvSpPr>
          <p:nvPr>
            <p:ph type="body" idx="1"/>
          </p:nvPr>
        </p:nvSpPr>
        <p:spPr>
          <a:xfrm>
            <a:off x="770011" y="1825625"/>
            <a:ext cx="10414662"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Launches with payloads in range 2,000-4,000kg with FT boosters were the most successful among different payload and booster combinations</a:t>
            </a:r>
            <a:endParaRPr sz="2200" b="0" i="0" u="none" strike="noStrike" cap="none">
              <a:solidFill>
                <a:srgbClr val="292929"/>
              </a:solidFill>
              <a:latin typeface="Arial"/>
              <a:ea typeface="Arial"/>
              <a:cs typeface="Arial"/>
              <a:sym typeface="Arial"/>
            </a:endParaRPr>
          </a:p>
        </p:txBody>
      </p:sp>
      <p:sp>
        <p:nvSpPr>
          <p:cNvPr id="446" name="Google Shape;446;p4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Payload vs launch outcome</a:t>
            </a:r>
            <a:endParaRPr sz="1400" b="0" i="0" u="none" strike="noStrike" cap="none">
              <a:solidFill>
                <a:srgbClr val="000000"/>
              </a:solidFill>
              <a:latin typeface="Arial"/>
              <a:ea typeface="Arial"/>
              <a:cs typeface="Arial"/>
              <a:sym typeface="Arial"/>
            </a:endParaRPr>
          </a:p>
        </p:txBody>
      </p:sp>
      <p:pic>
        <p:nvPicPr>
          <p:cNvPr id="447" name="Google Shape;447;p41" title="plot_3.png"/>
          <p:cNvPicPr preferRelativeResize="0"/>
          <p:nvPr/>
        </p:nvPicPr>
        <p:blipFill>
          <a:blip r:embed="rId4">
            <a:alphaModFix/>
          </a:blip>
          <a:stretch>
            <a:fillRect/>
          </a:stretch>
        </p:blipFill>
        <p:spPr>
          <a:xfrm>
            <a:off x="770011" y="3111458"/>
            <a:ext cx="9950490" cy="30655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1"/>
        <p:cNvGrpSpPr/>
        <p:nvPr/>
      </p:nvGrpSpPr>
      <p:grpSpPr>
        <a:xfrm>
          <a:off x="0" y="0"/>
          <a:ext cx="0" cy="0"/>
          <a:chOff x="0" y="0"/>
          <a:chExt cx="0" cy="0"/>
        </a:xfrm>
      </p:grpSpPr>
      <p:sp>
        <p:nvSpPr>
          <p:cNvPr id="452" name="Google Shape;452;g37789513f21_0_14"/>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45</a:t>
            </a:fld>
            <a:endParaRPr/>
          </a:p>
        </p:txBody>
      </p:sp>
      <p:sp>
        <p:nvSpPr>
          <p:cNvPr id="453" name="Google Shape;453;g37789513f21_0_14"/>
          <p:cNvSpPr txBox="1">
            <a:spLocks noGrp="1"/>
          </p:cNvSpPr>
          <p:nvPr>
            <p:ph type="body" idx="1"/>
          </p:nvPr>
        </p:nvSpPr>
        <p:spPr>
          <a:xfrm>
            <a:off x="770011" y="1452350"/>
            <a:ext cx="10414800" cy="4351200"/>
          </a:xfrm>
          <a:prstGeom prst="rect">
            <a:avLst/>
          </a:prstGeom>
          <a:noFill/>
          <a:ln>
            <a:noFill/>
          </a:ln>
        </p:spPr>
        <p:txBody>
          <a:bodyPr spcFirstLastPara="1" wrap="square" lIns="91425" tIns="45700" rIns="91425" bIns="45700" anchor="t" anchorCtr="0">
            <a:normAutofit/>
          </a:bodyPr>
          <a:lstStyle/>
          <a:p>
            <a:pPr marL="457200" marR="0" lvl="0" indent="-368300" algn="l" rtl="0">
              <a:lnSpc>
                <a:spcPct val="100000"/>
              </a:lnSpc>
              <a:spcBef>
                <a:spcPts val="1400"/>
              </a:spcBef>
              <a:spcAft>
                <a:spcPts val="0"/>
              </a:spcAft>
              <a:buClr>
                <a:srgbClr val="292929"/>
              </a:buClr>
              <a:buSzPts val="2200"/>
              <a:buFont typeface="Arial"/>
              <a:buChar char="●"/>
            </a:pPr>
            <a:r>
              <a:rPr lang="en-US" sz="2200">
                <a:solidFill>
                  <a:srgbClr val="292929"/>
                </a:solidFill>
              </a:rPr>
              <a:t>For payloads over 2,000kg and under 3,200 kg FT boosters were the only successful ones</a:t>
            </a:r>
            <a:endParaRPr sz="2200">
              <a:solidFill>
                <a:srgbClr val="292929"/>
              </a:solidFill>
            </a:endParaRPr>
          </a:p>
          <a:p>
            <a:pPr marL="457200" marR="0" lvl="0" indent="-368300" algn="l" rtl="0">
              <a:lnSpc>
                <a:spcPct val="100000"/>
              </a:lnSpc>
              <a:spcBef>
                <a:spcPts val="0"/>
              </a:spcBef>
              <a:spcAft>
                <a:spcPts val="0"/>
              </a:spcAft>
              <a:buClr>
                <a:srgbClr val="292929"/>
              </a:buClr>
              <a:buSzPts val="2200"/>
              <a:buChar char="●"/>
            </a:pPr>
            <a:r>
              <a:rPr lang="en-US" sz="2200">
                <a:solidFill>
                  <a:srgbClr val="292929"/>
                </a:solidFill>
              </a:rPr>
              <a:t>All launches with v1.1 boosters ended up with failure</a:t>
            </a:r>
            <a:endParaRPr sz="2200">
              <a:solidFill>
                <a:srgbClr val="292929"/>
              </a:solidFill>
            </a:endParaRPr>
          </a:p>
        </p:txBody>
      </p:sp>
      <p:sp>
        <p:nvSpPr>
          <p:cNvPr id="454" name="Google Shape;454;g37789513f21_0_14"/>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Payload vs launch outcome</a:t>
            </a:r>
            <a:endParaRPr sz="1400" b="0" i="0" u="none" strike="noStrike" cap="none">
              <a:solidFill>
                <a:srgbClr val="000000"/>
              </a:solidFill>
              <a:latin typeface="Arial"/>
              <a:ea typeface="Arial"/>
              <a:cs typeface="Arial"/>
              <a:sym typeface="Arial"/>
            </a:endParaRPr>
          </a:p>
        </p:txBody>
      </p:sp>
      <p:pic>
        <p:nvPicPr>
          <p:cNvPr id="455" name="Google Shape;455;g37789513f21_0_14" title="plot_4.png"/>
          <p:cNvPicPr preferRelativeResize="0"/>
          <p:nvPr/>
        </p:nvPicPr>
        <p:blipFill>
          <a:blip r:embed="rId4">
            <a:alphaModFix/>
          </a:blip>
          <a:stretch>
            <a:fillRect/>
          </a:stretch>
        </p:blipFill>
        <p:spPr>
          <a:xfrm>
            <a:off x="1007189" y="2985247"/>
            <a:ext cx="9572971" cy="2598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
        <p:nvSpPr>
          <p:cNvPr id="460" name="Google Shape;460;p42"/>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Section 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4"/>
        <p:cNvGrpSpPr/>
        <p:nvPr/>
      </p:nvGrpSpPr>
      <p:grpSpPr>
        <a:xfrm>
          <a:off x="0" y="0"/>
          <a:ext cx="0" cy="0"/>
          <a:chOff x="0" y="0"/>
          <a:chExt cx="0" cy="0"/>
        </a:xfrm>
      </p:grpSpPr>
      <p:sp>
        <p:nvSpPr>
          <p:cNvPr id="465" name="Google Shape;465;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47</a:t>
            </a:fld>
            <a:endParaRPr/>
          </a:p>
        </p:txBody>
      </p:sp>
      <p:sp>
        <p:nvSpPr>
          <p:cNvPr id="466" name="Google Shape;466;p43"/>
          <p:cNvSpPr txBox="1">
            <a:spLocks noGrp="1"/>
          </p:cNvSpPr>
          <p:nvPr>
            <p:ph type="body" idx="1"/>
          </p:nvPr>
        </p:nvSpPr>
        <p:spPr>
          <a:xfrm>
            <a:off x="581750" y="2507762"/>
            <a:ext cx="5325989" cy="38115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000" b="0" i="0" u="none" strike="noStrike" cap="none" dirty="0">
                <a:solidFill>
                  <a:srgbClr val="000000"/>
                </a:solidFill>
                <a:latin typeface="Arial"/>
                <a:ea typeface="Arial"/>
                <a:cs typeface="Arial"/>
                <a:sym typeface="Arial"/>
              </a:rPr>
              <a:t>The method that performs best is                 " Decision Tree " with a score of 0.8767857142857143</a:t>
            </a:r>
          </a:p>
          <a:p>
            <a:pPr marL="228600" marR="0" lvl="0" indent="-228600" algn="l" rtl="0">
              <a:lnSpc>
                <a:spcPct val="100000"/>
              </a:lnSpc>
              <a:spcBef>
                <a:spcPts val="0"/>
              </a:spcBef>
              <a:spcAft>
                <a:spcPts val="0"/>
              </a:spcAft>
              <a:buClr>
                <a:srgbClr val="292929"/>
              </a:buClr>
              <a:buSzPts val="2200"/>
              <a:buFont typeface="Arial"/>
              <a:buChar char="•"/>
            </a:pPr>
            <a:endParaRPr sz="1400" b="0" i="0" u="none" strike="noStrike" cap="none" dirty="0">
              <a:solidFill>
                <a:srgbClr val="000000"/>
              </a:solidFill>
              <a:latin typeface="Arial"/>
              <a:ea typeface="Arial"/>
              <a:cs typeface="Arial"/>
              <a:sym typeface="Arial"/>
            </a:endParaRPr>
          </a:p>
        </p:txBody>
      </p:sp>
      <p:sp>
        <p:nvSpPr>
          <p:cNvPr id="467" name="Google Shape;467;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Classification Accuracy</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3" name="Picture 2" descr="A graph of a model accuracy comparison&#10;&#10;AI-generated content may be incorrect.">
            <a:extLst>
              <a:ext uri="{FF2B5EF4-FFF2-40B4-BE49-F238E27FC236}">
                <a16:creationId xmlns:a16="http://schemas.microsoft.com/office/drawing/2014/main" id="{E58EF5AB-C4C2-C00B-2018-F52F840FD8F0}"/>
              </a:ext>
            </a:extLst>
          </p:cNvPr>
          <p:cNvPicPr>
            <a:picLocks noChangeAspect="1"/>
          </p:cNvPicPr>
          <p:nvPr/>
        </p:nvPicPr>
        <p:blipFill>
          <a:blip r:embed="rId4"/>
          <a:stretch>
            <a:fillRect/>
          </a:stretch>
        </p:blipFill>
        <p:spPr>
          <a:xfrm>
            <a:off x="6095999" y="1609408"/>
            <a:ext cx="5432903" cy="434801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1"/>
        <p:cNvGrpSpPr/>
        <p:nvPr/>
      </p:nvGrpSpPr>
      <p:grpSpPr>
        <a:xfrm>
          <a:off x="0" y="0"/>
          <a:ext cx="0" cy="0"/>
          <a:chOff x="0" y="0"/>
          <a:chExt cx="0" cy="0"/>
        </a:xfrm>
      </p:grpSpPr>
      <p:sp>
        <p:nvSpPr>
          <p:cNvPr id="472" name="Google Shape;472;p4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48</a:t>
            </a:fld>
            <a:endParaRPr/>
          </a:p>
        </p:txBody>
      </p:sp>
      <p:sp>
        <p:nvSpPr>
          <p:cNvPr id="473" name="Google Shape;473;p44"/>
          <p:cNvSpPr txBox="1">
            <a:spLocks noGrp="1"/>
          </p:cNvSpPr>
          <p:nvPr>
            <p:ph type="body" idx="1"/>
          </p:nvPr>
        </p:nvSpPr>
        <p:spPr>
          <a:xfrm>
            <a:off x="770011" y="2057400"/>
            <a:ext cx="9477960" cy="38115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endParaRPr sz="1400" b="0" i="0" u="none" strike="noStrike" cap="none" dirty="0">
              <a:solidFill>
                <a:srgbClr val="000000"/>
              </a:solidFill>
              <a:latin typeface="Arial"/>
              <a:ea typeface="Arial"/>
              <a:cs typeface="Arial"/>
              <a:sym typeface="Arial"/>
            </a:endParaRPr>
          </a:p>
        </p:txBody>
      </p:sp>
      <p:sp>
        <p:nvSpPr>
          <p:cNvPr id="474" name="Google Shape;474;p4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Confusion Matrix</a:t>
            </a:r>
            <a:endParaRPr sz="4000" b="0" i="0" u="none" strike="noStrike" cap="none">
              <a:solidFill>
                <a:srgbClr val="0B49CB"/>
              </a:solidFill>
              <a:latin typeface="IBM Plex Mono SemiBold"/>
              <a:ea typeface="IBM Plex Mono SemiBold"/>
              <a:cs typeface="IBM Plex Mono SemiBold"/>
              <a:sym typeface="IBM Plex Mono SemiBold"/>
            </a:endParaRPr>
          </a:p>
        </p:txBody>
      </p:sp>
      <p:pic>
        <p:nvPicPr>
          <p:cNvPr id="3" name="Picture 2" descr="A graph with different colored squares&#10;&#10;AI-generated content may be incorrect.">
            <a:extLst>
              <a:ext uri="{FF2B5EF4-FFF2-40B4-BE49-F238E27FC236}">
                <a16:creationId xmlns:a16="http://schemas.microsoft.com/office/drawing/2014/main" id="{57DAC53C-78F6-95AA-1B75-C5F8CB45E21E}"/>
              </a:ext>
            </a:extLst>
          </p:cNvPr>
          <p:cNvPicPr>
            <a:picLocks noChangeAspect="1"/>
          </p:cNvPicPr>
          <p:nvPr/>
        </p:nvPicPr>
        <p:blipFill>
          <a:blip r:embed="rId4"/>
          <a:stretch>
            <a:fillRect/>
          </a:stretch>
        </p:blipFill>
        <p:spPr>
          <a:xfrm>
            <a:off x="770011" y="1892727"/>
            <a:ext cx="4790224" cy="3976261"/>
          </a:xfrm>
          <a:prstGeom prst="rect">
            <a:avLst/>
          </a:prstGeom>
        </p:spPr>
      </p:pic>
      <p:sp>
        <p:nvSpPr>
          <p:cNvPr id="5" name="TextBox 4">
            <a:extLst>
              <a:ext uri="{FF2B5EF4-FFF2-40B4-BE49-F238E27FC236}">
                <a16:creationId xmlns:a16="http://schemas.microsoft.com/office/drawing/2014/main" id="{83393621-9D6C-BA35-7EA1-DFEF108A84A0}"/>
              </a:ext>
            </a:extLst>
          </p:cNvPr>
          <p:cNvSpPr txBox="1"/>
          <p:nvPr/>
        </p:nvSpPr>
        <p:spPr>
          <a:xfrm>
            <a:off x="6382871" y="2566465"/>
            <a:ext cx="4337964" cy="1569660"/>
          </a:xfrm>
          <a:prstGeom prst="rect">
            <a:avLst/>
          </a:prstGeom>
          <a:noFill/>
        </p:spPr>
        <p:txBody>
          <a:bodyPr wrap="square">
            <a:spAutoFit/>
          </a:bodyPr>
          <a:lstStyle/>
          <a:p>
            <a:r>
              <a:rPr lang="en-US" sz="1600" dirty="0"/>
              <a:t>The confusion matrix shows balanced performance across classes, with most errors occurring in edge cases (e.g., heavy payloads or challenging orbits). This aligns with domain expectations and suggests useful decision support for planning.</a:t>
            </a:r>
            <a:endParaRPr lang="pl-PL" sz="1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49</a:t>
            </a:fld>
            <a:endParaRPr/>
          </a:p>
        </p:txBody>
      </p:sp>
      <p:sp>
        <p:nvSpPr>
          <p:cNvPr id="481" name="Google Shape;481;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Conclusions</a:t>
            </a:r>
            <a:endParaRPr sz="4000" b="0" i="0" u="none" strike="noStrike" cap="none">
              <a:solidFill>
                <a:srgbClr val="0B49CB"/>
              </a:solidFill>
              <a:latin typeface="IBM Plex Mono SemiBold"/>
              <a:ea typeface="IBM Plex Mono SemiBold"/>
              <a:cs typeface="IBM Plex Mono SemiBold"/>
              <a:sym typeface="IBM Plex Mono SemiBold"/>
            </a:endParaRPr>
          </a:p>
        </p:txBody>
      </p:sp>
      <p:sp>
        <p:nvSpPr>
          <p:cNvPr id="2" name="Text Placeholder 1">
            <a:extLst>
              <a:ext uri="{FF2B5EF4-FFF2-40B4-BE49-F238E27FC236}">
                <a16:creationId xmlns:a16="http://schemas.microsoft.com/office/drawing/2014/main" id="{53CEDC2A-AF9D-506F-91CE-865D3B624754}"/>
              </a:ext>
            </a:extLst>
          </p:cNvPr>
          <p:cNvSpPr>
            <a:spLocks noGrp="1" noChangeArrowheads="1"/>
          </p:cNvSpPr>
          <p:nvPr>
            <p:ph type="body" idx="1"/>
          </p:nvPr>
        </p:nvSpPr>
        <p:spPr bwMode="auto">
          <a:xfrm>
            <a:off x="770011" y="2035683"/>
            <a:ext cx="10770897" cy="33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pl-PL" altLang="pl-PL" sz="1800" b="0" i="0" u="none" strike="noStrike" cap="none" normalizeH="0" baseline="0" dirty="0" err="1">
                <a:ln>
                  <a:noFill/>
                </a:ln>
                <a:solidFill>
                  <a:schemeClr val="tx1"/>
                </a:solidFill>
                <a:effectLst/>
                <a:latin typeface="Arial" panose="020B0604020202020204" charset="0"/>
              </a:rPr>
              <a:t>SpaceX’s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launch</a:t>
            </a:r>
            <a:r>
              <a:rPr kumimoji="0" lang="pl-PL" altLang="pl-PL" sz="1800" b="0" i="0" u="none" strike="noStrike" cap="none" normalizeH="0" baseline="0" dirty="0">
                <a:ln>
                  <a:noFill/>
                </a:ln>
                <a:solidFill>
                  <a:schemeClr val="tx1"/>
                </a:solidFill>
                <a:effectLst/>
                <a:latin typeface="Arial" panose="020B0604020202020204" charset="0"/>
              </a:rPr>
              <a:t> data </a:t>
            </a:r>
            <a:r>
              <a:rPr kumimoji="0" lang="pl-PL" altLang="pl-PL" sz="1800" b="0" i="0" u="none" strike="noStrike" cap="none" normalizeH="0" baseline="0" dirty="0" err="1">
                <a:ln>
                  <a:noFill/>
                </a:ln>
                <a:solidFill>
                  <a:schemeClr val="tx1"/>
                </a:solidFill>
                <a:effectLst/>
                <a:latin typeface="Arial" panose="020B0604020202020204" charset="0"/>
              </a:rPr>
              <a:t>shows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steady</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improvement</a:t>
            </a:r>
            <a:r>
              <a:rPr kumimoji="0" lang="pl-PL" altLang="pl-PL" sz="1800" b="0" i="0" u="none" strike="noStrike" cap="none" normalizeH="0" baseline="0" dirty="0">
                <a:ln>
                  <a:noFill/>
                </a:ln>
                <a:solidFill>
                  <a:schemeClr val="tx1"/>
                </a:solidFill>
                <a:effectLst/>
                <a:latin typeface="Arial" panose="020B0604020202020204" charset="0"/>
              </a:rPr>
              <a:t> in </a:t>
            </a:r>
            <a:r>
              <a:rPr kumimoji="0" lang="pl-PL" altLang="pl-PL" sz="1800" b="0" i="0" u="none" strike="noStrike" cap="none" normalizeH="0" baseline="0" dirty="0" err="1">
                <a:ln>
                  <a:noFill/>
                </a:ln>
                <a:solidFill>
                  <a:schemeClr val="tx1"/>
                </a:solidFill>
                <a:effectLst/>
                <a:latin typeface="Arial" panose="020B0604020202020204" charset="0"/>
              </a:rPr>
              <a:t>success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rates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year</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after</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year</a:t>
            </a:r>
            <a:r>
              <a:rPr kumimoji="0" lang="pl-PL" altLang="pl-PL" sz="1800" b="0" i="0" u="none" strike="noStrike" cap="none" normalizeH="0" baseline="0" dirty="0">
                <a:ln>
                  <a:noFill/>
                </a:ln>
                <a:solidFill>
                  <a:schemeClr val="tx1"/>
                </a:solidFill>
                <a:effectLst/>
                <a:latin typeface="Arial" panose="020B060402020202020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pl-PL" altLang="pl-PL" sz="1800" b="0" i="0" u="none" strike="noStrike" cap="none" normalizeH="0" baseline="0" dirty="0" err="1">
                <a:ln>
                  <a:noFill/>
                </a:ln>
                <a:solidFill>
                  <a:schemeClr val="tx1"/>
                </a:solidFill>
                <a:effectLst/>
                <a:latin typeface="Arial" panose="020B0604020202020204" charset="0"/>
              </a:rPr>
              <a:t>Lighter</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payloads</a:t>
            </a:r>
            <a:r>
              <a:rPr kumimoji="0" lang="pl-PL" altLang="pl-PL" sz="1800" b="0" i="0" u="none" strike="noStrike" cap="none" normalizeH="0" baseline="0" dirty="0">
                <a:ln>
                  <a:noFill/>
                </a:ln>
                <a:solidFill>
                  <a:schemeClr val="tx1"/>
                </a:solidFill>
                <a:effectLst/>
                <a:latin typeface="Arial" panose="020B0604020202020204" charset="0"/>
              </a:rPr>
              <a:t> and </a:t>
            </a:r>
            <a:r>
              <a:rPr kumimoji="0" lang="pl-PL" altLang="pl-PL" sz="1800" b="0" i="0" u="none" strike="noStrike" cap="none" normalizeH="0" baseline="0" dirty="0" err="1">
                <a:ln>
                  <a:noFill/>
                </a:ln>
                <a:solidFill>
                  <a:schemeClr val="tx1"/>
                </a:solidFill>
                <a:effectLst/>
                <a:latin typeface="Arial" panose="020B0604020202020204" charset="0"/>
              </a:rPr>
              <a:t>certain</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orbits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like</a:t>
            </a:r>
            <a:r>
              <a:rPr kumimoji="0" lang="pl-PL" altLang="pl-PL" sz="1800" b="0" i="0" u="none" strike="noStrike" cap="none" normalizeH="0" baseline="0" dirty="0">
                <a:ln>
                  <a:noFill/>
                </a:ln>
                <a:solidFill>
                  <a:schemeClr val="tx1"/>
                </a:solidFill>
                <a:effectLst/>
                <a:latin typeface="Arial" panose="020B0604020202020204" charset="0"/>
              </a:rPr>
              <a:t> LEO) </a:t>
            </a:r>
            <a:r>
              <a:rPr kumimoji="0" lang="pl-PL" altLang="pl-PL" sz="1800" b="0" i="0" u="none" strike="noStrike" cap="none" normalizeH="0" baseline="0" dirty="0" err="1">
                <a:ln>
                  <a:noFill/>
                </a:ln>
                <a:solidFill>
                  <a:schemeClr val="tx1"/>
                </a:solidFill>
                <a:effectLst/>
                <a:latin typeface="Arial" panose="020B0604020202020204" charset="0"/>
              </a:rPr>
              <a:t>consistently</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had</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higher</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chances</a:t>
            </a:r>
            <a:r>
              <a:rPr kumimoji="0" lang="pl-PL" altLang="pl-PL" sz="1800" b="0" i="0" u="none" strike="noStrike" cap="none" normalizeH="0" baseline="0" dirty="0">
                <a:ln>
                  <a:noFill/>
                </a:ln>
                <a:solidFill>
                  <a:schemeClr val="tx1"/>
                </a:solidFill>
                <a:effectLst/>
                <a:latin typeface="Arial" panose="020B0604020202020204" charset="0"/>
              </a:rPr>
              <a:t> of </a:t>
            </a:r>
            <a:r>
              <a:rPr kumimoji="0" lang="pl-PL" altLang="pl-PL" sz="1800" b="0" i="0" u="none" strike="noStrike" cap="none" normalizeH="0" baseline="0" dirty="0" err="1">
                <a:ln>
                  <a:noFill/>
                </a:ln>
                <a:solidFill>
                  <a:schemeClr val="tx1"/>
                </a:solidFill>
                <a:effectLst/>
                <a:latin typeface="Arial" panose="020B0604020202020204" charset="0"/>
              </a:rPr>
              <a:t>success</a:t>
            </a:r>
            <a:r>
              <a:rPr kumimoji="0" lang="pl-PL" altLang="pl-PL" sz="1800" b="0" i="0" u="none" strike="noStrike" cap="none" normalizeH="0" baseline="0" dirty="0">
                <a:ln>
                  <a:noFill/>
                </a:ln>
                <a:solidFill>
                  <a:schemeClr val="tx1"/>
                </a:solidFill>
                <a:effectLst/>
                <a:latin typeface="Arial" panose="020B060402020202020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pl-PL" altLang="pl-PL" sz="1800" b="0" i="0" u="none" strike="noStrike" cap="none" normalizeH="0" baseline="0" dirty="0" err="1">
                <a:ln>
                  <a:noFill/>
                </a:ln>
                <a:solidFill>
                  <a:schemeClr val="tx1"/>
                </a:solidFill>
                <a:effectLst/>
                <a:latin typeface="Arial" panose="020B0604020202020204" charset="0"/>
              </a:rPr>
              <a:t>Frequent</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use</a:t>
            </a:r>
            <a:r>
              <a:rPr kumimoji="0" lang="pl-PL" altLang="pl-PL" sz="1800" b="0" i="0" u="none" strike="noStrike" cap="none" normalizeH="0" baseline="0" dirty="0">
                <a:ln>
                  <a:noFill/>
                </a:ln>
                <a:solidFill>
                  <a:schemeClr val="tx1"/>
                </a:solidFill>
                <a:effectLst/>
                <a:latin typeface="Arial" panose="020B0604020202020204" charset="0"/>
              </a:rPr>
              <a:t> of the same </a:t>
            </a:r>
            <a:r>
              <a:rPr kumimoji="0" lang="pl-PL" altLang="pl-PL" sz="1800" b="0" i="0" u="none" strike="noStrike" cap="none" normalizeH="0" baseline="0" dirty="0" err="1">
                <a:ln>
                  <a:noFill/>
                </a:ln>
                <a:solidFill>
                  <a:schemeClr val="tx1"/>
                </a:solidFill>
                <a:effectLst/>
                <a:latin typeface="Arial" panose="020B0604020202020204" charset="0"/>
              </a:rPr>
              <a:t>launch</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sites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led</a:t>
            </a:r>
            <a:r>
              <a:rPr kumimoji="0" lang="pl-PL" altLang="pl-PL" sz="1800" b="0" i="0" u="none" strike="noStrike" cap="none" normalizeH="0" baseline="0" dirty="0">
                <a:ln>
                  <a:noFill/>
                </a:ln>
                <a:solidFill>
                  <a:schemeClr val="tx1"/>
                </a:solidFill>
                <a:effectLst/>
                <a:latin typeface="Arial" panose="020B0604020202020204" charset="0"/>
              </a:rPr>
              <a:t> to </a:t>
            </a:r>
            <a:r>
              <a:rPr kumimoji="0" lang="pl-PL" altLang="pl-PL" sz="1800" b="0" i="0" u="none" strike="noStrike" cap="none" normalizeH="0" baseline="0" dirty="0" err="1">
                <a:ln>
                  <a:noFill/>
                </a:ln>
                <a:solidFill>
                  <a:schemeClr val="tx1"/>
                </a:solidFill>
                <a:effectLst/>
                <a:latin typeface="Arial" panose="020B0604020202020204" charset="0"/>
              </a:rPr>
              <a:t>more</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reliable</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results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over</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time</a:t>
            </a:r>
            <a:r>
              <a:rPr kumimoji="0" lang="pl-PL" altLang="pl-PL" sz="1800" b="0" i="0" u="none" strike="noStrike" cap="none" normalizeH="0" baseline="0" dirty="0">
                <a:ln>
                  <a:noFill/>
                </a:ln>
                <a:solidFill>
                  <a:schemeClr val="tx1"/>
                </a:solidFill>
                <a:effectLst/>
                <a:latin typeface="Arial" panose="020B060402020202020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pl-PL" altLang="pl-PL" sz="1800" b="0" i="0" u="none" strike="noStrike" cap="none" normalizeH="0" baseline="0" dirty="0">
                <a:ln>
                  <a:noFill/>
                </a:ln>
                <a:solidFill>
                  <a:schemeClr val="tx1"/>
                </a:solidFill>
                <a:effectLst/>
                <a:latin typeface="Arial" panose="020B0604020202020204" charset="0"/>
              </a:rPr>
              <a:t>Booster </a:t>
            </a:r>
            <a:r>
              <a:rPr kumimoji="0" lang="pl-PL" altLang="pl-PL" sz="1800" b="0" i="0" u="none" strike="noStrike" cap="none" normalizeH="0" baseline="0" dirty="0" err="1">
                <a:ln>
                  <a:noFill/>
                </a:ln>
                <a:solidFill>
                  <a:schemeClr val="tx1"/>
                </a:solidFill>
                <a:effectLst/>
                <a:latin typeface="Arial" panose="020B0604020202020204" charset="0"/>
              </a:rPr>
              <a:t>reusability</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played</a:t>
            </a:r>
            <a:r>
              <a:rPr kumimoji="0" lang="pl-PL" altLang="pl-PL" sz="1800" b="0" i="0" u="none" strike="noStrike" cap="none" normalizeH="0" baseline="0" dirty="0">
                <a:ln>
                  <a:noFill/>
                </a:ln>
                <a:solidFill>
                  <a:schemeClr val="tx1"/>
                </a:solidFill>
                <a:effectLst/>
                <a:latin typeface="Arial" panose="020B0604020202020204" charset="0"/>
              </a:rPr>
              <a:t> a big role in </a:t>
            </a:r>
            <a:r>
              <a:rPr kumimoji="0" lang="pl-PL" altLang="pl-PL" sz="1800" b="0" i="0" u="none" strike="noStrike" cap="none" normalizeH="0" baseline="0" dirty="0" err="1">
                <a:ln>
                  <a:noFill/>
                </a:ln>
                <a:solidFill>
                  <a:schemeClr val="tx1"/>
                </a:solidFill>
                <a:effectLst/>
                <a:latin typeface="Arial" panose="020B0604020202020204" charset="0"/>
              </a:rPr>
              <a:t>driving</a:t>
            </a:r>
            <a:r>
              <a:rPr kumimoji="0" lang="pl-PL" altLang="pl-PL" sz="1800" b="0" i="0" u="none" strike="noStrike" cap="none" normalizeH="0" baseline="0" dirty="0">
                <a:ln>
                  <a:noFill/>
                </a:ln>
                <a:solidFill>
                  <a:schemeClr val="tx1"/>
                </a:solidFill>
                <a:effectLst/>
                <a:latin typeface="Arial" panose="020B0604020202020204" charset="0"/>
              </a:rPr>
              <a:t> down </a:t>
            </a:r>
            <a:r>
              <a:rPr kumimoji="0" lang="pl-PL" altLang="pl-PL" sz="1800" b="0" i="0" u="none" strike="noStrike" cap="none" normalizeH="0" baseline="0" dirty="0" err="1">
                <a:ln>
                  <a:noFill/>
                </a:ln>
                <a:solidFill>
                  <a:schemeClr val="tx1"/>
                </a:solidFill>
                <a:effectLst/>
                <a:latin typeface="Arial" panose="020B0604020202020204" charset="0"/>
              </a:rPr>
              <a:t>failures</a:t>
            </a:r>
            <a:r>
              <a:rPr kumimoji="0" lang="pl-PL" altLang="pl-PL" sz="1800" b="0" i="0" u="none" strike="noStrike" cap="none" normalizeH="0" baseline="0" dirty="0">
                <a:ln>
                  <a:noFill/>
                </a:ln>
                <a:solidFill>
                  <a:schemeClr val="tx1"/>
                </a:solidFill>
                <a:effectLst/>
                <a:latin typeface="Arial" panose="020B0604020202020204" charset="0"/>
              </a:rPr>
              <a:t> and </a:t>
            </a:r>
            <a:r>
              <a:rPr kumimoji="0" lang="pl-PL" altLang="pl-PL" sz="1800" b="0" i="0" u="none" strike="noStrike" cap="none" normalizeH="0" baseline="0" dirty="0" err="1">
                <a:ln>
                  <a:noFill/>
                </a:ln>
                <a:solidFill>
                  <a:schemeClr val="tx1"/>
                </a:solidFill>
                <a:effectLst/>
                <a:latin typeface="Arial" panose="020B0604020202020204" charset="0"/>
              </a:rPr>
              <a:t>improving</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consistency</a:t>
            </a:r>
            <a:r>
              <a:rPr kumimoji="0" lang="pl-PL" altLang="pl-PL" sz="1800" b="0" i="0" u="none" strike="noStrike" cap="none" normalizeH="0" baseline="0" dirty="0">
                <a:ln>
                  <a:noFill/>
                </a:ln>
                <a:solidFill>
                  <a:schemeClr val="tx1"/>
                </a:solidFill>
                <a:effectLst/>
                <a:latin typeface="Arial" panose="020B060402020202020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pl-PL" altLang="pl-PL" sz="1800" b="0" i="0" u="none" strike="noStrike" cap="none" normalizeH="0" baseline="0" dirty="0">
                <a:ln>
                  <a:noFill/>
                </a:ln>
                <a:solidFill>
                  <a:schemeClr val="tx1"/>
                </a:solidFill>
                <a:effectLst/>
                <a:latin typeface="Arial" panose="020B0604020202020204" charset="0"/>
              </a:rPr>
              <a:t>The </a:t>
            </a:r>
            <a:r>
              <a:rPr kumimoji="0" lang="pl-PL" altLang="pl-PL" sz="1800" b="0" i="0" u="none" strike="noStrike" cap="none" normalizeH="0" baseline="0" dirty="0" err="1">
                <a:ln>
                  <a:noFill/>
                </a:ln>
                <a:solidFill>
                  <a:schemeClr val="tx1"/>
                </a:solidFill>
                <a:effectLst/>
                <a:latin typeface="Arial" panose="020B0604020202020204" charset="0"/>
              </a:rPr>
              <a:t>predictive</a:t>
            </a:r>
            <a:r>
              <a:rPr kumimoji="0" lang="pl-PL" altLang="pl-PL" sz="1800" b="0" i="0" u="none" strike="noStrike" cap="none" normalizeH="0" baseline="0" dirty="0">
                <a:ln>
                  <a:noFill/>
                </a:ln>
                <a:solidFill>
                  <a:schemeClr val="tx1"/>
                </a:solidFill>
                <a:effectLst/>
                <a:latin typeface="Arial" panose="020B0604020202020204" charset="0"/>
              </a:rPr>
              <a:t> model </a:t>
            </a:r>
            <a:r>
              <a:rPr kumimoji="0" lang="pl-PL" altLang="pl-PL" sz="1800" b="0" i="0" u="none" strike="noStrike" cap="none" normalizeH="0" baseline="0" dirty="0" err="1">
                <a:ln>
                  <a:noFill/>
                </a:ln>
                <a:solidFill>
                  <a:schemeClr val="tx1"/>
                </a:solidFill>
                <a:effectLst/>
                <a:latin typeface="Arial" panose="020B0604020202020204" charset="0"/>
              </a:rPr>
              <a:t>confirmed</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these</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trends</a:t>
            </a:r>
            <a:r>
              <a:rPr kumimoji="0" lang="pl-PL" altLang="pl-PL" sz="1800" b="0" i="0" u="none" strike="noStrike" cap="none" normalizeH="0" baseline="0" dirty="0">
                <a:ln>
                  <a:noFill/>
                </a:ln>
                <a:solidFill>
                  <a:schemeClr val="tx1"/>
                </a:solidFill>
                <a:effectLst/>
                <a:latin typeface="Arial" panose="020B0604020202020204" charset="0"/>
              </a:rPr>
              <a:t> and </a:t>
            </a:r>
            <a:r>
              <a:rPr kumimoji="0" lang="pl-PL" altLang="pl-PL" sz="1800" b="0" i="0" u="none" strike="noStrike" cap="none" normalizeH="0" baseline="0" dirty="0" err="1">
                <a:ln>
                  <a:noFill/>
                </a:ln>
                <a:solidFill>
                  <a:schemeClr val="tx1"/>
                </a:solidFill>
                <a:effectLst/>
                <a:latin typeface="Arial" panose="020B0604020202020204" charset="0"/>
              </a:rPr>
              <a:t>proved</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useful</a:t>
            </a:r>
            <a:r>
              <a:rPr kumimoji="0" lang="pl-PL" altLang="pl-PL" sz="1800" b="0" i="0" u="none" strike="noStrike" cap="none" normalizeH="0" baseline="0" dirty="0">
                <a:ln>
                  <a:noFill/>
                </a:ln>
                <a:solidFill>
                  <a:schemeClr val="tx1"/>
                </a:solidFill>
                <a:effectLst/>
                <a:latin typeface="Arial" panose="020B0604020202020204" charset="0"/>
              </a:rPr>
              <a:t> for </a:t>
            </a:r>
            <a:r>
              <a:rPr kumimoji="0" lang="pl-PL" altLang="pl-PL" sz="1800" b="0" i="0" u="none" strike="noStrike" cap="none" normalizeH="0" baseline="0" dirty="0" err="1">
                <a:ln>
                  <a:noFill/>
                </a:ln>
                <a:solidFill>
                  <a:schemeClr val="tx1"/>
                </a:solidFill>
                <a:effectLst/>
                <a:latin typeface="Arial" panose="020B0604020202020204" charset="0"/>
              </a:rPr>
              <a:t>estimating</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future</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outcomes</a:t>
            </a:r>
            <a:r>
              <a:rPr kumimoji="0" lang="pl-PL" altLang="pl-PL" sz="1800" b="0" i="0" u="none" strike="noStrike" cap="none" normalizeH="0" baseline="0" dirty="0">
                <a:ln>
                  <a:noFill/>
                </a:ln>
                <a:solidFill>
                  <a:schemeClr val="tx1"/>
                </a:solidFill>
                <a:effectLst/>
                <a:latin typeface="Arial" panose="020B0604020202020204" charset="0"/>
              </a:rPr>
              <a: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pl-PL" altLang="pl-PL" sz="1800" b="0" i="0" u="none" strike="noStrike" cap="none" normalizeH="0" baseline="0" dirty="0" err="1">
                <a:ln>
                  <a:noFill/>
                </a:ln>
                <a:solidFill>
                  <a:schemeClr val="tx1"/>
                </a:solidFill>
                <a:effectLst/>
                <a:latin typeface="Arial" panose="020B0604020202020204" charset="0"/>
              </a:rPr>
              <a:t>Overall</a:t>
            </a:r>
            <a:r>
              <a:rPr kumimoji="0" lang="pl-PL" altLang="pl-PL" sz="1800" b="0" i="0" u="none" strike="noStrike" cap="none" normalizeH="0" baseline="0" dirty="0">
                <a:ln>
                  <a:noFill/>
                </a:ln>
                <a:solidFill>
                  <a:schemeClr val="tx1"/>
                </a:solidFill>
                <a:effectLst/>
                <a:latin typeface="Arial" panose="020B0604020202020204" charset="0"/>
              </a:rPr>
              <a:t>, the </a:t>
            </a:r>
            <a:r>
              <a:rPr kumimoji="0" lang="pl-PL" altLang="pl-PL" sz="1800" b="0" i="0" u="none" strike="noStrike" cap="none" normalizeH="0" baseline="0" dirty="0" err="1">
                <a:ln>
                  <a:noFill/>
                </a:ln>
                <a:solidFill>
                  <a:schemeClr val="tx1"/>
                </a:solidFill>
                <a:effectLst/>
                <a:latin typeface="Arial" panose="020B0604020202020204" charset="0"/>
              </a:rPr>
              <a:t>project</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shows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how</a:t>
            </a:r>
            <a:r>
              <a:rPr kumimoji="0" lang="pl-PL" altLang="pl-PL" sz="1800" b="0" i="0" u="none" strike="noStrike" cap="none" normalizeH="0" baseline="0" dirty="0">
                <a:ln>
                  <a:noFill/>
                </a:ln>
                <a:solidFill>
                  <a:schemeClr val="tx1"/>
                </a:solidFill>
                <a:effectLst/>
                <a:latin typeface="Arial" panose="020B0604020202020204" charset="0"/>
              </a:rPr>
              <a:t> data science </a:t>
            </a:r>
            <a:r>
              <a:rPr kumimoji="0" lang="pl-PL" altLang="pl-PL" sz="1800" b="0" i="0" u="none" strike="noStrike" cap="none" normalizeH="0" baseline="0" dirty="0" err="1">
                <a:ln>
                  <a:noFill/>
                </a:ln>
                <a:solidFill>
                  <a:schemeClr val="tx1"/>
                </a:solidFill>
                <a:effectLst/>
                <a:latin typeface="Arial" panose="020B0604020202020204" charset="0"/>
              </a:rPr>
              <a:t>can</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explain</a:t>
            </a:r>
            <a:r>
              <a:rPr kumimoji="0" lang="pl-PL" altLang="pl-PL" sz="1800" b="0" i="0" u="none" strike="noStrike" cap="none" normalizeH="0" baseline="0" dirty="0">
                <a:ln>
                  <a:noFill/>
                </a:ln>
                <a:solidFill>
                  <a:schemeClr val="tx1"/>
                </a:solidFill>
                <a:effectLst/>
                <a:latin typeface="Arial" panose="020B0604020202020204" charset="0"/>
              </a:rPr>
              <a:t> past </a:t>
            </a:r>
            <a:r>
              <a:rPr kumimoji="0" lang="pl-PL" altLang="pl-PL" sz="1800" b="0" i="0" u="none" strike="noStrike" cap="none" normalizeH="0" baseline="0" dirty="0" err="1">
                <a:ln>
                  <a:noFill/>
                </a:ln>
                <a:solidFill>
                  <a:schemeClr val="tx1"/>
                </a:solidFill>
                <a:effectLst/>
                <a:latin typeface="Arial" panose="020B0604020202020204" charset="0"/>
              </a:rPr>
              <a:t>results</a:t>
            </a:r>
            <a:r>
              <a:rPr kumimoji="0" lang="pl-PL" altLang="pl-PL" sz="1800" b="0" i="0" u="none" strike="noStrike" cap="none" normalizeH="0" baseline="0" dirty="0">
                <a:ln>
                  <a:noFill/>
                </a:ln>
                <a:solidFill>
                  <a:schemeClr val="tx1"/>
                </a:solidFill>
                <a:effectLst/>
                <a:latin typeface="Arial" panose="020B0604020202020204" charset="0"/>
              </a:rPr>
              <a:t> and </a:t>
            </a:r>
            <a:r>
              <a:rPr kumimoji="0" lang="pl-PL" altLang="pl-PL" sz="1800" b="0" i="0" u="none" strike="noStrike" cap="none" normalizeH="0" baseline="0" dirty="0" err="1">
                <a:ln>
                  <a:noFill/>
                </a:ln>
                <a:solidFill>
                  <a:schemeClr val="tx1"/>
                </a:solidFill>
                <a:effectLst/>
                <a:latin typeface="Arial" panose="020B0604020202020204" charset="0"/>
              </a:rPr>
              <a:t>help</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forecast</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what’s</a:t>
            </a:r>
            <a:r>
              <a:rPr kumimoji="0" lang="pl-PL" altLang="pl-PL" sz="1800" b="0" i="0" u="none" strike="noStrike" cap="none" normalizeH="0" baseline="0" dirty="0">
                <a:ln>
                  <a:noFill/>
                </a:ln>
                <a:solidFill>
                  <a:schemeClr val="tx1"/>
                </a:solidFill>
                <a:effectLst/>
                <a:latin typeface="Arial" panose="020B0604020202020204" charset="0"/>
              </a:rPr>
              <a:t> </a:t>
            </a:r>
            <a:r>
              <a:rPr kumimoji="0" lang="pl-PL" altLang="pl-PL" sz="1800" b="0" i="0" u="none" strike="noStrike" cap="none" normalizeH="0" baseline="0" dirty="0" err="1">
                <a:ln>
                  <a:noFill/>
                </a:ln>
                <a:solidFill>
                  <a:schemeClr val="tx1"/>
                </a:solidFill>
                <a:effectLst/>
                <a:latin typeface="Arial" panose="020B0604020202020204" charset="0"/>
              </a:rPr>
              <a:t>ahead</a:t>
            </a:r>
            <a:r>
              <a:rPr kumimoji="0" lang="pl-PL" altLang="pl-PL" sz="1800" b="0" i="0" u="none" strike="noStrike" cap="none" normalizeH="0" baseline="0" dirty="0">
                <a:ln>
                  <a:noFill/>
                </a:ln>
                <a:solidFill>
                  <a:schemeClr val="tx1"/>
                </a:solidFill>
                <a:effectLst/>
                <a:latin typeface="Arial" panose="020B060402020202020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5"/>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5</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Section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3"/>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6</a:t>
            </a:fld>
            <a:endParaRPr/>
          </a:p>
        </p:txBody>
      </p:sp>
      <p:sp>
        <p:nvSpPr>
          <p:cNvPr id="122" name="Google Shape;122;p6"/>
          <p:cNvSpPr txBox="1"/>
          <p:nvPr/>
        </p:nvSpPr>
        <p:spPr>
          <a:xfrm>
            <a:off x="770011" y="1580808"/>
            <a:ext cx="10104817" cy="5211877"/>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120000"/>
              </a:lnSpc>
              <a:spcBef>
                <a:spcPts val="0"/>
              </a:spcBef>
              <a:spcAft>
                <a:spcPts val="0"/>
              </a:spcAft>
              <a:buClr>
                <a:srgbClr val="0B49CB"/>
              </a:buClr>
              <a:buSzPct val="100000"/>
              <a:buFont typeface="Arial"/>
              <a:buNone/>
            </a:pPr>
            <a:r>
              <a:rPr lang="en-US" sz="8800" b="0" i="0" u="none" strike="noStrike" cap="none">
                <a:solidFill>
                  <a:srgbClr val="0B49CB"/>
                </a:solidFill>
                <a:latin typeface="Arial"/>
                <a:ea typeface="Arial"/>
                <a:cs typeface="Arial"/>
                <a:sym typeface="Arial"/>
              </a:rPr>
              <a:t>Executive Summary</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400"/>
              </a:spcBef>
              <a:spcAft>
                <a:spcPts val="0"/>
              </a:spcAft>
              <a:buClr>
                <a:srgbClr val="292929"/>
              </a:buClr>
              <a:buSzPct val="100000"/>
              <a:buFont typeface="Arial"/>
              <a:buChar char="•"/>
            </a:pPr>
            <a:r>
              <a:rPr lang="en-US" sz="8800" b="0" i="0" u="none" strike="noStrike" cap="none">
                <a:solidFill>
                  <a:srgbClr val="292929"/>
                </a:solidFill>
                <a:latin typeface="Arial"/>
                <a:ea typeface="Arial"/>
                <a:cs typeface="Arial"/>
                <a:sym typeface="Arial"/>
              </a:rPr>
              <a:t>Data collection methodology:</a:t>
            </a:r>
            <a:endParaRPr sz="1400" b="0" i="0" u="none" strike="noStrike" cap="none">
              <a:solidFill>
                <a:srgbClr val="000000"/>
              </a:solidFill>
              <a:latin typeface="Arial"/>
              <a:ea typeface="Arial"/>
              <a:cs typeface="Arial"/>
              <a:sym typeface="Arial"/>
            </a:endParaRPr>
          </a:p>
          <a:p>
            <a:pPr marL="685800" marR="0" lvl="1" indent="-228600" algn="l" rtl="0">
              <a:lnSpc>
                <a:spcPct val="120000"/>
              </a:lnSpc>
              <a:spcBef>
                <a:spcPts val="1400"/>
              </a:spcBef>
              <a:spcAft>
                <a:spcPts val="0"/>
              </a:spcAft>
              <a:buClr>
                <a:srgbClr val="757070"/>
              </a:buClr>
              <a:buSzPct val="100000"/>
              <a:buFont typeface="Arial"/>
              <a:buChar char="•"/>
            </a:pPr>
            <a:r>
              <a:rPr lang="en-US" sz="7600" b="0" i="0" u="none" strike="noStrike" cap="none">
                <a:solidFill>
                  <a:srgbClr val="757070"/>
                </a:solidFill>
                <a:latin typeface="Arial"/>
                <a:ea typeface="Arial"/>
                <a:cs typeface="Arial"/>
                <a:sym typeface="Arial"/>
              </a:rPr>
              <a:t>The SpaceX API was used to request rocket launch data</a:t>
            </a:r>
            <a:endParaRPr sz="7600" b="0" i="0" u="none" strike="noStrike" cap="none">
              <a:solidFill>
                <a:srgbClr val="757070"/>
              </a:solidFill>
              <a:latin typeface="Arial"/>
              <a:ea typeface="Arial"/>
              <a:cs typeface="Arial"/>
              <a:sym typeface="Arial"/>
            </a:endParaRPr>
          </a:p>
          <a:p>
            <a:pPr marL="685800" marR="0" lvl="1" indent="-228600" algn="l" rtl="0">
              <a:lnSpc>
                <a:spcPct val="120000"/>
              </a:lnSpc>
              <a:spcBef>
                <a:spcPts val="1400"/>
              </a:spcBef>
              <a:spcAft>
                <a:spcPts val="0"/>
              </a:spcAft>
              <a:buClr>
                <a:srgbClr val="757070"/>
              </a:buClr>
              <a:buSzPct val="100000"/>
              <a:buFont typeface="Arial"/>
              <a:buChar char="•"/>
            </a:pPr>
            <a:r>
              <a:rPr lang="en-US" sz="7600" b="0" i="0" u="none" strike="noStrike" cap="none">
                <a:solidFill>
                  <a:srgbClr val="757070"/>
                </a:solidFill>
                <a:latin typeface="Arial"/>
                <a:ea typeface="Arial"/>
                <a:cs typeface="Arial"/>
                <a:sym typeface="Arial"/>
              </a:rPr>
              <a:t>Falcon 9 historical launch records were scraped from Wikipedia </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400"/>
              </a:spcBef>
              <a:spcAft>
                <a:spcPts val="0"/>
              </a:spcAft>
              <a:buClr>
                <a:srgbClr val="292929"/>
              </a:buClr>
              <a:buSzPct val="100000"/>
              <a:buFont typeface="Arial"/>
              <a:buChar char="•"/>
            </a:pPr>
            <a:r>
              <a:rPr lang="en-US" sz="8800" b="0" i="0" u="none" strike="noStrike" cap="none">
                <a:solidFill>
                  <a:srgbClr val="292929"/>
                </a:solidFill>
                <a:latin typeface="Arial"/>
                <a:ea typeface="Arial"/>
                <a:cs typeface="Arial"/>
                <a:sym typeface="Arial"/>
              </a:rPr>
              <a:t>Perform data wrangling</a:t>
            </a:r>
            <a:endParaRPr sz="1400" b="0" i="0" u="none" strike="noStrike" cap="none">
              <a:solidFill>
                <a:srgbClr val="000000"/>
              </a:solidFill>
              <a:latin typeface="Arial"/>
              <a:ea typeface="Arial"/>
              <a:cs typeface="Arial"/>
              <a:sym typeface="Arial"/>
            </a:endParaRPr>
          </a:p>
          <a:p>
            <a:pPr marL="685800" marR="0" lvl="1" indent="-228600" algn="l" rtl="0">
              <a:lnSpc>
                <a:spcPct val="120000"/>
              </a:lnSpc>
              <a:spcBef>
                <a:spcPts val="1400"/>
              </a:spcBef>
              <a:spcAft>
                <a:spcPts val="0"/>
              </a:spcAft>
              <a:buClr>
                <a:srgbClr val="757070"/>
              </a:buClr>
              <a:buSzPct val="100000"/>
              <a:buFont typeface="Arial"/>
              <a:buChar char="•"/>
            </a:pPr>
            <a:r>
              <a:rPr lang="en-US" sz="7600" b="0" i="0" u="none" strike="noStrike" cap="none">
                <a:solidFill>
                  <a:srgbClr val="757070"/>
                </a:solidFill>
                <a:latin typeface="Arial"/>
                <a:ea typeface="Arial"/>
                <a:cs typeface="Arial"/>
                <a:sym typeface="Arial"/>
              </a:rPr>
              <a:t>Based on the collected data, a landing outcome label was created to represent the outcome of each launch</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400"/>
              </a:spcBef>
              <a:spcAft>
                <a:spcPts val="0"/>
              </a:spcAft>
              <a:buClr>
                <a:srgbClr val="292929"/>
              </a:buClr>
              <a:buSzPct val="100000"/>
              <a:buFont typeface="Arial"/>
              <a:buChar char="•"/>
            </a:pPr>
            <a:r>
              <a:rPr lang="en-US" sz="8800" b="0" i="0" u="none" strike="noStrike" cap="none">
                <a:solidFill>
                  <a:srgbClr val="292929"/>
                </a:solidFill>
                <a:latin typeface="Arial"/>
                <a:ea typeface="Arial"/>
                <a:cs typeface="Arial"/>
                <a:sym typeface="Arial"/>
              </a:rPr>
              <a:t>Perform exploratory data analysis (EDA) using visualization and SQL</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400"/>
              </a:spcBef>
              <a:spcAft>
                <a:spcPts val="0"/>
              </a:spcAft>
              <a:buClr>
                <a:srgbClr val="292929"/>
              </a:buClr>
              <a:buSzPct val="100000"/>
              <a:buFont typeface="Arial"/>
              <a:buChar char="•"/>
            </a:pPr>
            <a:r>
              <a:rPr lang="en-US" sz="8800" b="0" i="0" u="none" strike="noStrike" cap="none">
                <a:solidFill>
                  <a:srgbClr val="292929"/>
                </a:solidFill>
                <a:latin typeface="Arial"/>
                <a:ea typeface="Arial"/>
                <a:cs typeface="Arial"/>
                <a:sym typeface="Arial"/>
              </a:rPr>
              <a:t>Perform interactive visual analytics using Folium and Plotly Dash</a:t>
            </a:r>
            <a:endParaRPr sz="1400" b="0" i="0" u="none" strike="noStrike" cap="none">
              <a:solidFill>
                <a:srgbClr val="000000"/>
              </a:solidFill>
              <a:latin typeface="Arial"/>
              <a:ea typeface="Arial"/>
              <a:cs typeface="Arial"/>
              <a:sym typeface="Arial"/>
            </a:endParaRPr>
          </a:p>
          <a:p>
            <a:pPr marL="228600" marR="0" lvl="0" indent="-228600" algn="l" rtl="0">
              <a:lnSpc>
                <a:spcPct val="120000"/>
              </a:lnSpc>
              <a:spcBef>
                <a:spcPts val="1400"/>
              </a:spcBef>
              <a:spcAft>
                <a:spcPts val="0"/>
              </a:spcAft>
              <a:buClr>
                <a:srgbClr val="292929"/>
              </a:buClr>
              <a:buSzPct val="100000"/>
              <a:buFont typeface="Arial"/>
              <a:buChar char="•"/>
            </a:pPr>
            <a:r>
              <a:rPr lang="en-US" sz="8800" b="0" i="0" u="none" strike="noStrike" cap="none">
                <a:solidFill>
                  <a:srgbClr val="292929"/>
                </a:solidFill>
                <a:latin typeface="Arial"/>
                <a:ea typeface="Arial"/>
                <a:cs typeface="Arial"/>
                <a:sym typeface="Arial"/>
              </a:rPr>
              <a:t>Perform predictive analysis using classification models</a:t>
            </a:r>
            <a:endParaRPr sz="1400" b="0" i="0" u="none" strike="noStrike" cap="none">
              <a:solidFill>
                <a:srgbClr val="000000"/>
              </a:solidFill>
              <a:latin typeface="Arial"/>
              <a:ea typeface="Arial"/>
              <a:cs typeface="Arial"/>
              <a:sym typeface="Arial"/>
            </a:endParaRPr>
          </a:p>
          <a:p>
            <a:pPr marL="228600" marR="0" lvl="0" indent="-88900" algn="l" rtl="0">
              <a:lnSpc>
                <a:spcPct val="120000"/>
              </a:lnSpc>
              <a:spcBef>
                <a:spcPts val="1400"/>
              </a:spcBef>
              <a:spcAft>
                <a:spcPts val="0"/>
              </a:spcAft>
              <a:buClr>
                <a:srgbClr val="0070C0"/>
              </a:buClr>
              <a:buSzPct val="100000"/>
              <a:buFont typeface="Arial"/>
              <a:buNone/>
            </a:pPr>
            <a:endParaRPr sz="8800" b="0" i="0" u="none" strike="noStrike" cap="none">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b="0" i="0" u="none" strike="noStrike" cap="none">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b="0" i="0" u="none" strike="noStrike" cap="none">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b="0" i="0" u="none" strike="noStrike" cap="none">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b="0" i="0" u="none" strike="noStrike" cap="none">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Methodology</a:t>
            </a:r>
            <a:endParaRPr sz="4000" b="0" i="0" u="none" strike="noStrike" cap="none">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7</a:t>
            </a:fld>
            <a:endParaRPr/>
          </a:p>
        </p:txBody>
      </p:sp>
      <p:sp>
        <p:nvSpPr>
          <p:cNvPr id="129" name="Google Shape;129;p7"/>
          <p:cNvSpPr txBox="1">
            <a:spLocks noGrp="1"/>
          </p:cNvSpPr>
          <p:nvPr>
            <p:ph type="body" idx="1"/>
          </p:nvPr>
        </p:nvSpPr>
        <p:spPr>
          <a:xfrm>
            <a:off x="770011" y="1825625"/>
            <a:ext cx="10515600" cy="4351338"/>
          </a:xfrm>
          <a:prstGeom prst="rect">
            <a:avLst/>
          </a:prstGeom>
          <a:noFill/>
          <a:ln>
            <a:noFill/>
          </a:ln>
        </p:spPr>
        <p:txBody>
          <a:bodyPr spcFirstLastPara="1" wrap="square" lIns="91425" tIns="45700" rIns="91425" bIns="45700" anchor="t" anchorCtr="0">
            <a:noAutofit/>
          </a:bodyPr>
          <a:lstStyle/>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88900" algn="l" rtl="0">
              <a:lnSpc>
                <a:spcPct val="100000"/>
              </a:lnSpc>
              <a:spcBef>
                <a:spcPts val="0"/>
              </a:spcBef>
              <a:spcAft>
                <a:spcPts val="0"/>
              </a:spcAft>
              <a:buClr>
                <a:srgbClr val="292929"/>
              </a:buClr>
              <a:buSzPts val="2200"/>
              <a:buFont typeface="Arial"/>
              <a:buNone/>
            </a:pPr>
            <a:endParaRPr sz="2200" b="0" i="0" u="none" strike="noStrike" cap="none">
              <a:solidFill>
                <a:srgbClr val="292929"/>
              </a:solidFill>
              <a:latin typeface="Arial"/>
              <a:ea typeface="Arial"/>
              <a:cs typeface="Arial"/>
              <a:sym typeface="Arial"/>
            </a:endParaRPr>
          </a:p>
          <a:p>
            <a:pPr marL="2286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Data sets were collected using:</a:t>
            </a:r>
            <a:endParaRPr sz="2200" b="0" i="0" u="none" strike="noStrike" cap="none">
              <a:solidFill>
                <a:srgbClr val="292929"/>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The Space X API available at </a:t>
            </a:r>
            <a:r>
              <a:rPr lang="en-US" sz="2200" b="0" i="0" u="sng" strike="noStrike" cap="none">
                <a:solidFill>
                  <a:schemeClr val="hlink"/>
                </a:solidFill>
                <a:latin typeface="Arial"/>
                <a:ea typeface="Arial"/>
                <a:cs typeface="Arial"/>
                <a:sym typeface="Arial"/>
                <a:hlinkClick r:id="rId4"/>
              </a:rPr>
              <a:t>https://api.spacexdata.com</a:t>
            </a:r>
            <a:endParaRPr sz="2200" b="0" i="0" u="none" strike="noStrike" cap="none">
              <a:solidFill>
                <a:srgbClr val="292929"/>
              </a:solidFill>
              <a:latin typeface="Arial"/>
              <a:ea typeface="Arial"/>
              <a:cs typeface="Arial"/>
              <a:sym typeface="Arial"/>
            </a:endParaRPr>
          </a:p>
          <a:p>
            <a:pPr marL="914400" marR="0" lvl="1" indent="-3683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Arial"/>
                <a:ea typeface="Arial"/>
                <a:cs typeface="Arial"/>
                <a:sym typeface="Arial"/>
              </a:rPr>
              <a:t>Web scraping from a Wikipedia page titled “List of Falcon 9 and Falcon Heavy Launches”</a:t>
            </a:r>
            <a:endParaRPr sz="2800" b="0" i="0" u="none" strike="noStrike" cap="non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Data Collection</a:t>
            </a:r>
            <a:endParaRPr sz="4000" b="0" i="0" u="none" strike="noStrike" cap="none">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8</a:t>
            </a:fld>
            <a:endParaRPr/>
          </a:p>
        </p:txBody>
      </p:sp>
      <p:sp>
        <p:nvSpPr>
          <p:cNvPr id="136" name="Google Shape;136;p8"/>
          <p:cNvSpPr txBox="1">
            <a:spLocks noGrp="1"/>
          </p:cNvSpPr>
          <p:nvPr>
            <p:ph type="body" idx="1"/>
          </p:nvPr>
        </p:nvSpPr>
        <p:spPr>
          <a:xfrm>
            <a:off x="820776" y="1800225"/>
            <a:ext cx="10289400" cy="4225800"/>
          </a:xfrm>
          <a:prstGeom prst="rect">
            <a:avLst/>
          </a:prstGeom>
          <a:noFill/>
          <a:ln>
            <a:noFill/>
          </a:ln>
        </p:spPr>
        <p:txBody>
          <a:bodyPr spcFirstLastPara="1" wrap="square" lIns="91425" tIns="45700" rIns="91425" bIns="45700" anchor="t" anchorCtr="0">
            <a:normAutofit lnSpcReduction="10000"/>
          </a:bodyPr>
          <a:lstStyle/>
          <a:p>
            <a:pPr marL="228600" marR="0" lvl="0" indent="-215741" algn="l" rtl="0">
              <a:lnSpc>
                <a:spcPct val="100000"/>
              </a:lnSpc>
              <a:spcBef>
                <a:spcPts val="0"/>
              </a:spcBef>
              <a:spcAft>
                <a:spcPts val="0"/>
              </a:spcAft>
              <a:buClr>
                <a:srgbClr val="292929"/>
              </a:buClr>
              <a:buSzPts val="2350"/>
              <a:buFont typeface="Arial"/>
              <a:buChar char="•"/>
            </a:pPr>
            <a:r>
              <a:rPr lang="en-US" sz="2350" b="0" i="0" u="none" strike="noStrike" cap="none">
                <a:solidFill>
                  <a:srgbClr val="292929"/>
                </a:solidFill>
                <a:latin typeface="Arial"/>
                <a:ea typeface="Arial"/>
                <a:cs typeface="Arial"/>
                <a:sym typeface="Arial"/>
              </a:rPr>
              <a:t>The SpaceX REST API allows to request launch, rocket, core, capsule, starlink, launchpad, and landing pad data</a:t>
            </a:r>
            <a:endParaRPr sz="2350" b="0" i="0" u="none" strike="noStrike" cap="none">
              <a:solidFill>
                <a:srgbClr val="292929"/>
              </a:solidFill>
              <a:latin typeface="Arial"/>
              <a:ea typeface="Arial"/>
              <a:cs typeface="Arial"/>
              <a:sym typeface="Arial"/>
            </a:endParaRPr>
          </a:p>
          <a:p>
            <a:pPr marL="228600" marR="0" lvl="0" indent="-215741" algn="l" rtl="0">
              <a:lnSpc>
                <a:spcPct val="100000"/>
              </a:lnSpc>
              <a:spcBef>
                <a:spcPts val="1400"/>
              </a:spcBef>
              <a:spcAft>
                <a:spcPts val="0"/>
              </a:spcAft>
              <a:buClr>
                <a:srgbClr val="292929"/>
              </a:buClr>
              <a:buSzPts val="2350"/>
              <a:buFont typeface="Arial"/>
              <a:buChar char="•"/>
            </a:pPr>
            <a:r>
              <a:rPr lang="en-US" sz="2350" b="0" i="0" u="none" strike="noStrike" cap="none">
                <a:solidFill>
                  <a:srgbClr val="292929"/>
                </a:solidFill>
                <a:latin typeface="Arial"/>
                <a:ea typeface="Arial"/>
                <a:cs typeface="Arial"/>
                <a:sym typeface="Arial"/>
              </a:rPr>
              <a:t>HTTP GET requests were sent to request data from SpaceX API</a:t>
            </a:r>
            <a:endParaRPr sz="2350" b="0" i="0" u="none" strike="noStrike" cap="none">
              <a:solidFill>
                <a:srgbClr val="292929"/>
              </a:solidFill>
              <a:latin typeface="Arial"/>
              <a:ea typeface="Arial"/>
              <a:cs typeface="Arial"/>
              <a:sym typeface="Arial"/>
            </a:endParaRPr>
          </a:p>
          <a:p>
            <a:pPr marL="228600" marR="0" lvl="0" indent="-215741" algn="l" rtl="0">
              <a:lnSpc>
                <a:spcPct val="100000"/>
              </a:lnSpc>
              <a:spcBef>
                <a:spcPts val="1400"/>
              </a:spcBef>
              <a:spcAft>
                <a:spcPts val="0"/>
              </a:spcAft>
              <a:buClr>
                <a:srgbClr val="292929"/>
              </a:buClr>
              <a:buSzPts val="2350"/>
              <a:buFont typeface="Arial"/>
              <a:buChar char="•"/>
            </a:pPr>
            <a:r>
              <a:rPr lang="en-US" sz="2350" b="0" i="0" u="none" strike="noStrike" cap="none">
                <a:solidFill>
                  <a:srgbClr val="292929"/>
                </a:solidFill>
                <a:latin typeface="Arial"/>
                <a:ea typeface="Arial"/>
                <a:cs typeface="Arial"/>
                <a:sym typeface="Arial"/>
              </a:rPr>
              <a:t>Dataset was constructed using the extracted properties for Falcon 9 launches, including the booster name, name of the launch site and others</a:t>
            </a:r>
            <a:endParaRPr sz="2350" b="0" i="0" u="none" strike="noStrike" cap="none">
              <a:solidFill>
                <a:srgbClr val="292929"/>
              </a:solidFill>
              <a:latin typeface="Arial"/>
              <a:ea typeface="Arial"/>
              <a:cs typeface="Arial"/>
              <a:sym typeface="Arial"/>
            </a:endParaRPr>
          </a:p>
          <a:p>
            <a:pPr marL="228600" marR="0" lvl="0" indent="-215741" algn="l" rtl="0">
              <a:lnSpc>
                <a:spcPct val="100000"/>
              </a:lnSpc>
              <a:spcBef>
                <a:spcPts val="1400"/>
              </a:spcBef>
              <a:spcAft>
                <a:spcPts val="0"/>
              </a:spcAft>
              <a:buClr>
                <a:srgbClr val="292929"/>
              </a:buClr>
              <a:buSzPts val="2350"/>
              <a:buFont typeface="Arial"/>
              <a:buChar char="•"/>
            </a:pPr>
            <a:r>
              <a:rPr lang="en-US" sz="2350" b="0" i="0" u="none" strike="noStrike" cap="none">
                <a:solidFill>
                  <a:srgbClr val="292929"/>
                </a:solidFill>
                <a:latin typeface="Arial"/>
                <a:ea typeface="Arial"/>
                <a:cs typeface="Arial"/>
                <a:sym typeface="Arial"/>
              </a:rPr>
              <a:t>Dataset was exported to a CSV file</a:t>
            </a:r>
            <a:endParaRPr sz="2350" b="0" i="0" u="none" strike="noStrike" cap="none">
              <a:solidFill>
                <a:srgbClr val="292929"/>
              </a:solidFill>
              <a:latin typeface="Arial"/>
              <a:ea typeface="Arial"/>
              <a:cs typeface="Arial"/>
              <a:sym typeface="Arial"/>
            </a:endParaRPr>
          </a:p>
          <a:p>
            <a:pPr marL="228600" marR="0" lvl="0" indent="-215741" algn="l" rtl="0">
              <a:lnSpc>
                <a:spcPct val="100000"/>
              </a:lnSpc>
              <a:spcBef>
                <a:spcPts val="1400"/>
              </a:spcBef>
              <a:spcAft>
                <a:spcPts val="0"/>
              </a:spcAft>
              <a:buClr>
                <a:srgbClr val="292929"/>
              </a:buClr>
              <a:buSzPts val="2350"/>
              <a:buFont typeface="Arial"/>
              <a:buChar char="•"/>
            </a:pPr>
            <a:r>
              <a:rPr lang="en-US" sz="2350" b="0" i="0" u="none" strike="noStrike" cap="none">
                <a:solidFill>
                  <a:srgbClr val="292929"/>
                </a:solidFill>
                <a:latin typeface="Arial"/>
                <a:ea typeface="Arial"/>
                <a:cs typeface="Arial"/>
                <a:sym typeface="Arial"/>
              </a:rPr>
              <a:t>Completed notebook available at </a:t>
            </a:r>
            <a:r>
              <a:rPr lang="en-US" sz="2350" b="0" i="0" u="sng" strike="noStrike" cap="none">
                <a:solidFill>
                  <a:schemeClr val="hlink"/>
                </a:solidFill>
                <a:latin typeface="Arial"/>
                <a:ea typeface="Arial"/>
                <a:cs typeface="Arial"/>
                <a:sym typeface="Arial"/>
                <a:hlinkClick r:id="rId4"/>
              </a:rPr>
              <a:t>https://github.com/MagicMagic99/DataCollectionAPI-Michal/blob/main/jupyter-labs-spacex-data-collection-api-Michal%20(1).ipynb</a:t>
            </a:r>
            <a:endParaRPr sz="2350" b="0" i="0" u="none" strike="noStrike" cap="none">
              <a:solidFill>
                <a:srgbClr val="292929"/>
              </a:solidFill>
              <a:latin typeface="Arial"/>
              <a:ea typeface="Arial"/>
              <a:cs typeface="Arial"/>
              <a:sym typeface="Arial"/>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177800" marR="0" lvl="0" indent="0" algn="l"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0" i="0" u="none" strike="noStrike" cap="none">
                <a:solidFill>
                  <a:srgbClr val="0B49CB"/>
                </a:solidFill>
                <a:latin typeface="Arial"/>
                <a:ea typeface="Arial"/>
                <a:cs typeface="Arial"/>
                <a:sym typeface="Arial"/>
              </a:rPr>
              <a:t>Data Collection – SpaceX API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g3775fc4d72f_0_623"/>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8108"/>
              <a:buFont typeface="Arial"/>
              <a:buNone/>
            </a:pPr>
            <a:r>
              <a:rPr lang="en-US" sz="4000" b="0" i="0" u="none" strike="noStrike" cap="none">
                <a:solidFill>
                  <a:srgbClr val="0B49CB"/>
                </a:solidFill>
                <a:latin typeface="Arial"/>
                <a:ea typeface="Arial"/>
                <a:cs typeface="Arial"/>
                <a:sym typeface="Arial"/>
              </a:rPr>
              <a:t>Data Collection – SpaceX API</a:t>
            </a:r>
            <a:endParaRPr sz="1400" b="0" i="0" u="none" strike="noStrike" cap="none">
              <a:solidFill>
                <a:srgbClr val="000000"/>
              </a:solidFill>
              <a:latin typeface="Arial"/>
              <a:ea typeface="Arial"/>
              <a:cs typeface="Arial"/>
              <a:sym typeface="Arial"/>
            </a:endParaRPr>
          </a:p>
        </p:txBody>
      </p:sp>
      <p:sp>
        <p:nvSpPr>
          <p:cNvPr id="143" name="Google Shape;143;g3775fc4d72f_0_623"/>
          <p:cNvSpPr txBox="1">
            <a:spLocks noGrp="1"/>
          </p:cNvSpPr>
          <p:nvPr>
            <p:ph type="sldNum" idx="12"/>
          </p:nvPr>
        </p:nvSpPr>
        <p:spPr>
          <a:xfrm>
            <a:off x="8935339" y="6053234"/>
            <a:ext cx="2554200" cy="374100"/>
          </a:xfrm>
          <a:prstGeom prst="rect">
            <a:avLst/>
          </a:prstGeom>
          <a:noFill/>
          <a:ln>
            <a:noFill/>
          </a:ln>
        </p:spPr>
        <p:txBody>
          <a:bodyPr spcFirstLastPara="1" wrap="square" lIns="85125" tIns="42550" rIns="85125" bIns="42550" anchor="ctr" anchorCtr="0">
            <a:noAutofit/>
          </a:bodyPr>
          <a:lstStyle/>
          <a:p>
            <a:pPr marL="0" lvl="0" indent="0" algn="r" rtl="0">
              <a:lnSpc>
                <a:spcPct val="100000"/>
              </a:lnSpc>
              <a:spcBef>
                <a:spcPts val="0"/>
              </a:spcBef>
              <a:spcAft>
                <a:spcPts val="0"/>
              </a:spcAft>
              <a:buSzPts val="1489"/>
              <a:buNone/>
            </a:pPr>
            <a:fld id="{00000000-1234-1234-1234-123412341234}" type="slidenum">
              <a:rPr lang="en-US" sz="1489"/>
              <a:t>9</a:t>
            </a:fld>
            <a:endParaRPr sz="1489"/>
          </a:p>
        </p:txBody>
      </p:sp>
      <p:grpSp>
        <p:nvGrpSpPr>
          <p:cNvPr id="144" name="Google Shape;144;g3775fc4d72f_0_623"/>
          <p:cNvGrpSpPr/>
          <p:nvPr/>
        </p:nvGrpSpPr>
        <p:grpSpPr>
          <a:xfrm>
            <a:off x="7812709" y="1919641"/>
            <a:ext cx="4103696" cy="4323858"/>
            <a:chOff x="5632317" y="1189775"/>
            <a:chExt cx="3305700" cy="3483050"/>
          </a:xfrm>
        </p:grpSpPr>
        <p:sp>
          <p:nvSpPr>
            <p:cNvPr id="145" name="Google Shape;145;g3775fc4d72f_0_623"/>
            <p:cNvSpPr/>
            <p:nvPr/>
          </p:nvSpPr>
          <p:spPr>
            <a:xfrm>
              <a:off x="5632317" y="1189775"/>
              <a:ext cx="3305700" cy="669000"/>
            </a:xfrm>
            <a:prstGeom prst="chevron">
              <a:avLst>
                <a:gd name="adj" fmla="val 50000"/>
              </a:avLst>
            </a:prstGeom>
            <a:solidFill>
              <a:srgbClr val="D83729"/>
            </a:solidFill>
            <a:ln>
              <a:noFill/>
            </a:ln>
          </p:spPr>
          <p:txBody>
            <a:bodyPr spcFirstLastPara="1" wrap="square" lIns="113500" tIns="113500" rIns="113500" bIns="113500" anchor="ctr" anchorCtr="0">
              <a:noAutofit/>
            </a:bodyPr>
            <a:lstStyle/>
            <a:p>
              <a:pPr marL="0" marR="0" lvl="0" indent="0" algn="ctr" rtl="0">
                <a:lnSpc>
                  <a:spcPct val="100000"/>
                </a:lnSpc>
                <a:spcBef>
                  <a:spcPts val="0"/>
                </a:spcBef>
                <a:spcAft>
                  <a:spcPts val="0"/>
                </a:spcAft>
                <a:buClr>
                  <a:srgbClr val="000000"/>
                </a:buClr>
                <a:buSzPts val="1769"/>
                <a:buFont typeface="Arial"/>
                <a:buNone/>
              </a:pPr>
              <a:r>
                <a:rPr lang="en-US" sz="1769" b="0" i="0" u="none" strike="noStrike" cap="none">
                  <a:solidFill>
                    <a:srgbClr val="FFFFFF"/>
                  </a:solidFill>
                  <a:latin typeface="Roboto"/>
                  <a:ea typeface="Roboto"/>
                  <a:cs typeface="Roboto"/>
                  <a:sym typeface="Roboto"/>
                </a:rPr>
                <a:t>Step 3</a:t>
              </a:r>
              <a:endParaRPr sz="1769" b="0" i="0" u="none" strike="noStrike" cap="none">
                <a:solidFill>
                  <a:srgbClr val="FFFFFF"/>
                </a:solidFill>
                <a:latin typeface="Roboto"/>
                <a:ea typeface="Roboto"/>
                <a:cs typeface="Roboto"/>
                <a:sym typeface="Roboto"/>
              </a:endParaRPr>
            </a:p>
          </p:txBody>
        </p:sp>
        <p:sp>
          <p:nvSpPr>
            <p:cNvPr id="146" name="Google Shape;146;g3775fc4d72f_0_623"/>
            <p:cNvSpPr txBox="1"/>
            <p:nvPr/>
          </p:nvSpPr>
          <p:spPr>
            <a:xfrm>
              <a:off x="6167063" y="2057125"/>
              <a:ext cx="2236200" cy="2615700"/>
            </a:xfrm>
            <a:prstGeom prst="rect">
              <a:avLst/>
            </a:prstGeom>
            <a:noFill/>
            <a:ln>
              <a:noFill/>
            </a:ln>
          </p:spPr>
          <p:txBody>
            <a:bodyPr spcFirstLastPara="1" wrap="square" lIns="113500" tIns="113500" rIns="113500" bIns="113500" anchor="t" anchorCtr="0">
              <a:noAutofit/>
            </a:bodyPr>
            <a:lstStyle/>
            <a:p>
              <a:pPr marL="0" marR="0" lvl="0" indent="0" algn="l" rtl="0">
                <a:lnSpc>
                  <a:spcPct val="115000"/>
                </a:lnSpc>
                <a:spcBef>
                  <a:spcPts val="0"/>
                </a:spcBef>
                <a:spcAft>
                  <a:spcPts val="0"/>
                </a:spcAft>
                <a:buClr>
                  <a:srgbClr val="000000"/>
                </a:buClr>
                <a:buSzPts val="2234"/>
                <a:buFont typeface="Arial"/>
                <a:buNone/>
              </a:pPr>
              <a:r>
                <a:rPr lang="en-US" sz="2234" b="0" i="0" u="none" strike="noStrike" cap="none">
                  <a:solidFill>
                    <a:srgbClr val="000000"/>
                  </a:solidFill>
                  <a:latin typeface="Roboto"/>
                  <a:ea typeface="Roboto"/>
                  <a:cs typeface="Roboto"/>
                  <a:sym typeface="Roboto"/>
                </a:rPr>
                <a:t>Deal with missing values and save the dataset to a CSV file</a:t>
              </a:r>
              <a:endParaRPr sz="2234" b="0" i="0" u="none" strike="noStrike" cap="none">
                <a:solidFill>
                  <a:srgbClr val="000000"/>
                </a:solidFill>
                <a:latin typeface="Roboto"/>
                <a:ea typeface="Roboto"/>
                <a:cs typeface="Roboto"/>
                <a:sym typeface="Roboto"/>
              </a:endParaRPr>
            </a:p>
          </p:txBody>
        </p:sp>
      </p:grpSp>
      <p:grpSp>
        <p:nvGrpSpPr>
          <p:cNvPr id="147" name="Google Shape;147;g3775fc4d72f_0_623"/>
          <p:cNvGrpSpPr/>
          <p:nvPr/>
        </p:nvGrpSpPr>
        <p:grpSpPr>
          <a:xfrm>
            <a:off x="820751" y="1919908"/>
            <a:ext cx="4403122" cy="4323592"/>
            <a:chOff x="0" y="1189989"/>
            <a:chExt cx="3546900" cy="3482836"/>
          </a:xfrm>
        </p:grpSpPr>
        <p:sp>
          <p:nvSpPr>
            <p:cNvPr id="148" name="Google Shape;148;g3775fc4d72f_0_623"/>
            <p:cNvSpPr/>
            <p:nvPr/>
          </p:nvSpPr>
          <p:spPr>
            <a:xfrm>
              <a:off x="0" y="1189989"/>
              <a:ext cx="3546900" cy="669000"/>
            </a:xfrm>
            <a:prstGeom prst="homePlate">
              <a:avLst>
                <a:gd name="adj" fmla="val 50000"/>
              </a:avLst>
            </a:prstGeom>
            <a:solidFill>
              <a:srgbClr val="801F17"/>
            </a:solidFill>
            <a:ln>
              <a:noFill/>
            </a:ln>
          </p:spPr>
          <p:txBody>
            <a:bodyPr spcFirstLastPara="1" wrap="square" lIns="113500" tIns="113500" rIns="113500" bIns="113500" anchor="ctr" anchorCtr="0">
              <a:noAutofit/>
            </a:bodyPr>
            <a:lstStyle/>
            <a:p>
              <a:pPr marL="0" marR="0" lvl="0" indent="0" algn="ctr" rtl="0">
                <a:lnSpc>
                  <a:spcPct val="100000"/>
                </a:lnSpc>
                <a:spcBef>
                  <a:spcPts val="0"/>
                </a:spcBef>
                <a:spcAft>
                  <a:spcPts val="0"/>
                </a:spcAft>
                <a:buClr>
                  <a:srgbClr val="000000"/>
                </a:buClr>
                <a:buSzPts val="1769"/>
                <a:buFont typeface="Arial"/>
                <a:buNone/>
              </a:pPr>
              <a:r>
                <a:rPr lang="en-US" sz="1769" b="0" i="0" u="none" strike="noStrike" cap="none">
                  <a:solidFill>
                    <a:srgbClr val="FFFFFF"/>
                  </a:solidFill>
                  <a:latin typeface="Roboto"/>
                  <a:ea typeface="Roboto"/>
                  <a:cs typeface="Roboto"/>
                  <a:sym typeface="Roboto"/>
                </a:rPr>
                <a:t>Step 1</a:t>
              </a:r>
              <a:endParaRPr sz="1769" b="0" i="0" u="none" strike="noStrike" cap="none">
                <a:solidFill>
                  <a:srgbClr val="FFFFFF"/>
                </a:solidFill>
                <a:latin typeface="Roboto"/>
                <a:ea typeface="Roboto"/>
                <a:cs typeface="Roboto"/>
                <a:sym typeface="Roboto"/>
              </a:endParaRPr>
            </a:p>
          </p:txBody>
        </p:sp>
        <p:sp>
          <p:nvSpPr>
            <p:cNvPr id="149" name="Google Shape;149;g3775fc4d72f_0_623"/>
            <p:cNvSpPr txBox="1"/>
            <p:nvPr/>
          </p:nvSpPr>
          <p:spPr>
            <a:xfrm>
              <a:off x="655361" y="2057125"/>
              <a:ext cx="2236200" cy="2615700"/>
            </a:xfrm>
            <a:prstGeom prst="rect">
              <a:avLst/>
            </a:prstGeom>
            <a:noFill/>
            <a:ln>
              <a:noFill/>
            </a:ln>
          </p:spPr>
          <p:txBody>
            <a:bodyPr spcFirstLastPara="1" wrap="square" lIns="113500" tIns="113500" rIns="113500" bIns="113500" anchor="t" anchorCtr="0">
              <a:noAutofit/>
            </a:bodyPr>
            <a:lstStyle/>
            <a:p>
              <a:pPr marL="0" marR="0" lvl="0" indent="0" algn="l" rtl="0">
                <a:lnSpc>
                  <a:spcPct val="115000"/>
                </a:lnSpc>
                <a:spcBef>
                  <a:spcPts val="0"/>
                </a:spcBef>
                <a:spcAft>
                  <a:spcPts val="0"/>
                </a:spcAft>
                <a:buClr>
                  <a:srgbClr val="000000"/>
                </a:buClr>
                <a:buSzPts val="2234"/>
                <a:buFont typeface="Arial"/>
                <a:buNone/>
              </a:pPr>
              <a:r>
                <a:rPr lang="en-US" sz="2234" b="0" i="0" u="none" strike="noStrike" cap="none">
                  <a:solidFill>
                    <a:srgbClr val="000000"/>
                  </a:solidFill>
                  <a:latin typeface="Roboto"/>
                  <a:ea typeface="Roboto"/>
                  <a:cs typeface="Roboto"/>
                  <a:sym typeface="Roboto"/>
                </a:rPr>
                <a:t>Collect data from the SpaceX REST API and parse the response into a Pandas dataframe</a:t>
              </a:r>
              <a:endParaRPr sz="2234" b="0" i="0" u="none" strike="noStrike" cap="none">
                <a:solidFill>
                  <a:srgbClr val="000000"/>
                </a:solidFill>
                <a:latin typeface="Roboto"/>
                <a:ea typeface="Roboto"/>
                <a:cs typeface="Roboto"/>
                <a:sym typeface="Roboto"/>
              </a:endParaRPr>
            </a:p>
          </p:txBody>
        </p:sp>
      </p:grpSp>
      <p:grpSp>
        <p:nvGrpSpPr>
          <p:cNvPr id="150" name="Google Shape;150;g3775fc4d72f_0_623"/>
          <p:cNvGrpSpPr/>
          <p:nvPr/>
        </p:nvGrpSpPr>
        <p:grpSpPr>
          <a:xfrm>
            <a:off x="4475686" y="1919641"/>
            <a:ext cx="4103696" cy="4323858"/>
            <a:chOff x="2944204" y="1189775"/>
            <a:chExt cx="3305700" cy="3483050"/>
          </a:xfrm>
        </p:grpSpPr>
        <p:sp>
          <p:nvSpPr>
            <p:cNvPr id="151" name="Google Shape;151;g3775fc4d72f_0_623"/>
            <p:cNvSpPr/>
            <p:nvPr/>
          </p:nvSpPr>
          <p:spPr>
            <a:xfrm>
              <a:off x="2944204" y="1189775"/>
              <a:ext cx="3305700" cy="669000"/>
            </a:xfrm>
            <a:prstGeom prst="chevron">
              <a:avLst>
                <a:gd name="adj" fmla="val 50000"/>
              </a:avLst>
            </a:prstGeom>
            <a:solidFill>
              <a:srgbClr val="B02B20"/>
            </a:solidFill>
            <a:ln>
              <a:noFill/>
            </a:ln>
          </p:spPr>
          <p:txBody>
            <a:bodyPr spcFirstLastPara="1" wrap="square" lIns="113500" tIns="113500" rIns="113500" bIns="113500" anchor="ctr" anchorCtr="0">
              <a:noAutofit/>
            </a:bodyPr>
            <a:lstStyle/>
            <a:p>
              <a:pPr marL="0" marR="0" lvl="0" indent="0" algn="ctr" rtl="0">
                <a:lnSpc>
                  <a:spcPct val="100000"/>
                </a:lnSpc>
                <a:spcBef>
                  <a:spcPts val="0"/>
                </a:spcBef>
                <a:spcAft>
                  <a:spcPts val="0"/>
                </a:spcAft>
                <a:buClr>
                  <a:srgbClr val="000000"/>
                </a:buClr>
                <a:buSzPts val="1769"/>
                <a:buFont typeface="Arial"/>
                <a:buNone/>
              </a:pPr>
              <a:r>
                <a:rPr lang="en-US" sz="1769" b="0" i="0" u="none" strike="noStrike" cap="none">
                  <a:solidFill>
                    <a:srgbClr val="FFFFFF"/>
                  </a:solidFill>
                  <a:latin typeface="Roboto"/>
                  <a:ea typeface="Roboto"/>
                  <a:cs typeface="Roboto"/>
                  <a:sym typeface="Roboto"/>
                </a:rPr>
                <a:t>Step 2</a:t>
              </a:r>
              <a:endParaRPr sz="1769" b="0" i="0" u="none" strike="noStrike" cap="none">
                <a:solidFill>
                  <a:srgbClr val="FFFFFF"/>
                </a:solidFill>
                <a:latin typeface="Roboto"/>
                <a:ea typeface="Roboto"/>
                <a:cs typeface="Roboto"/>
                <a:sym typeface="Roboto"/>
              </a:endParaRPr>
            </a:p>
          </p:txBody>
        </p:sp>
        <p:sp>
          <p:nvSpPr>
            <p:cNvPr id="152" name="Google Shape;152;g3775fc4d72f_0_623"/>
            <p:cNvSpPr txBox="1"/>
            <p:nvPr/>
          </p:nvSpPr>
          <p:spPr>
            <a:xfrm>
              <a:off x="3478949" y="2057125"/>
              <a:ext cx="2236200" cy="2615700"/>
            </a:xfrm>
            <a:prstGeom prst="rect">
              <a:avLst/>
            </a:prstGeom>
            <a:noFill/>
            <a:ln>
              <a:noFill/>
            </a:ln>
          </p:spPr>
          <p:txBody>
            <a:bodyPr spcFirstLastPara="1" wrap="square" lIns="113500" tIns="113500" rIns="113500" bIns="113500" anchor="t" anchorCtr="0">
              <a:noAutofit/>
            </a:bodyPr>
            <a:lstStyle/>
            <a:p>
              <a:pPr marL="0" marR="0" lvl="0" indent="0" algn="l" rtl="0">
                <a:lnSpc>
                  <a:spcPct val="115000"/>
                </a:lnSpc>
                <a:spcBef>
                  <a:spcPts val="0"/>
                </a:spcBef>
                <a:spcAft>
                  <a:spcPts val="0"/>
                </a:spcAft>
                <a:buClr>
                  <a:srgbClr val="000000"/>
                </a:buClr>
                <a:buSzPts val="2234"/>
                <a:buFont typeface="Arial"/>
                <a:buNone/>
              </a:pPr>
              <a:r>
                <a:rPr lang="en-US" sz="2234" b="0" i="0" u="none" strike="noStrike" cap="none">
                  <a:solidFill>
                    <a:srgbClr val="000000"/>
                  </a:solidFill>
                  <a:latin typeface="Roboto"/>
                  <a:ea typeface="Roboto"/>
                  <a:cs typeface="Roboto"/>
                  <a:sym typeface="Roboto"/>
                </a:rPr>
                <a:t>Filter data for Falcon 9 launches and extract meaningful attributes</a:t>
              </a:r>
              <a:endParaRPr sz="2234" b="0" i="0" u="none" strike="noStrike" cap="none">
                <a:solidFill>
                  <a:srgbClr val="000000"/>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2435</Words>
  <Application>Microsoft Office PowerPoint</Application>
  <PresentationFormat>Widescreen</PresentationFormat>
  <Paragraphs>278</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Roboto</vt:lpstr>
      <vt:lpstr>Arial</vt:lpstr>
      <vt:lpstr>Wingdings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YAN Luo</dc:creator>
  <cp:lastModifiedBy>Michal Precikowski</cp:lastModifiedBy>
  <cp:revision>1</cp:revision>
  <dcterms:created xsi:type="dcterms:W3CDTF">2021-04-29T18:58:34Z</dcterms:created>
  <dcterms:modified xsi:type="dcterms:W3CDTF">2025-08-23T14:24:25Z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